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4628" r:id="rId4"/>
  </p:sldMasterIdLst>
  <p:notesMasterIdLst>
    <p:notesMasterId r:id="rId44"/>
  </p:notesMasterIdLst>
  <p:sldIdLst>
    <p:sldId id="256" r:id="rId5"/>
    <p:sldId id="7336" r:id="rId6"/>
    <p:sldId id="7353" r:id="rId7"/>
    <p:sldId id="7377" r:id="rId8"/>
    <p:sldId id="7378" r:id="rId9"/>
    <p:sldId id="7385" r:id="rId10"/>
    <p:sldId id="7379" r:id="rId11"/>
    <p:sldId id="7354" r:id="rId12"/>
    <p:sldId id="7380" r:id="rId13"/>
    <p:sldId id="7342" r:id="rId14"/>
    <p:sldId id="7343" r:id="rId15"/>
    <p:sldId id="7344" r:id="rId16"/>
    <p:sldId id="7345" r:id="rId17"/>
    <p:sldId id="7369" r:id="rId18"/>
    <p:sldId id="7346" r:id="rId19"/>
    <p:sldId id="7347" r:id="rId20"/>
    <p:sldId id="7370" r:id="rId21"/>
    <p:sldId id="7371" r:id="rId22"/>
    <p:sldId id="7372" r:id="rId23"/>
    <p:sldId id="7339" r:id="rId24"/>
    <p:sldId id="7341" r:id="rId25"/>
    <p:sldId id="7381" r:id="rId26"/>
    <p:sldId id="309" r:id="rId27"/>
    <p:sldId id="7384" r:id="rId28"/>
    <p:sldId id="7386" r:id="rId29"/>
    <p:sldId id="295" r:id="rId30"/>
    <p:sldId id="7382" r:id="rId31"/>
    <p:sldId id="7383" r:id="rId32"/>
    <p:sldId id="7373" r:id="rId33"/>
    <p:sldId id="7374" r:id="rId34"/>
    <p:sldId id="7332" r:id="rId35"/>
    <p:sldId id="7349" r:id="rId36"/>
    <p:sldId id="7350" r:id="rId37"/>
    <p:sldId id="7351" r:id="rId38"/>
    <p:sldId id="7375" r:id="rId39"/>
    <p:sldId id="7352" r:id="rId40"/>
    <p:sldId id="7376" r:id="rId41"/>
    <p:sldId id="7356" r:id="rId42"/>
    <p:sldId id="7330" r:id="rId43"/>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gor" initials="I" lastIdx="1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DCDC"/>
    <a:srgbClr val="E4E4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313904-A857-482F-99E8-C4830D72A4D5}" v="25" dt="2022-10-19T19:46:52.645"/>
  </p1510:revLst>
</p1510:revInfo>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882" autoAdjust="0"/>
    <p:restoredTop sz="94660"/>
  </p:normalViewPr>
  <p:slideViewPr>
    <p:cSldViewPr snapToGrid="0">
      <p:cViewPr varScale="1">
        <p:scale>
          <a:sx n="72" d="100"/>
          <a:sy n="72" d="100"/>
        </p:scale>
        <p:origin x="90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PlaceHolder 1"/>
          <p:cNvSpPr>
            <a:spLocks noGrp="1"/>
          </p:cNvSpPr>
          <p:nvPr>
            <p:ph type="body"/>
          </p:nvPr>
        </p:nvSpPr>
        <p:spPr>
          <a:xfrm>
            <a:off x="770403" y="5158272"/>
            <a:ext cx="6162869" cy="4886579"/>
          </a:xfrm>
          <a:prstGeom prst="rect">
            <a:avLst/>
          </a:prstGeom>
        </p:spPr>
        <p:txBody>
          <a:bodyPr lIns="0" tIns="0" rIns="0" bIns="0"/>
          <a:lstStyle/>
          <a:p>
            <a:r>
              <a:rPr lang="en-US" sz="2000" b="0" strike="noStrike" spc="-1">
                <a:solidFill>
                  <a:srgbClr val="000000"/>
                </a:solidFill>
                <a:uFill>
                  <a:solidFill>
                    <a:srgbClr val="FFFFFF"/>
                  </a:solidFill>
                </a:uFill>
                <a:latin typeface="Arial"/>
              </a:rPr>
              <a:t>Click to edit the notes format</a:t>
            </a:r>
          </a:p>
        </p:txBody>
      </p:sp>
      <p:sp>
        <p:nvSpPr>
          <p:cNvPr id="137" name="PlaceHolder 2"/>
          <p:cNvSpPr>
            <a:spLocks noGrp="1"/>
          </p:cNvSpPr>
          <p:nvPr>
            <p:ph type="hdr"/>
          </p:nvPr>
        </p:nvSpPr>
        <p:spPr>
          <a:xfrm>
            <a:off x="0" y="0"/>
            <a:ext cx="3343172" cy="542608"/>
          </a:xfrm>
          <a:prstGeom prst="rect">
            <a:avLst/>
          </a:prstGeom>
        </p:spPr>
        <p:txBody>
          <a:bodyPr lIns="0" tIns="0" rIns="0" bIns="0"/>
          <a:lstStyle/>
          <a:p>
            <a:r>
              <a:rPr lang="en-US" sz="1400" b="0" strike="noStrike" spc="-1">
                <a:solidFill>
                  <a:srgbClr val="000000"/>
                </a:solidFill>
                <a:uFill>
                  <a:solidFill>
                    <a:srgbClr val="FFFFFF"/>
                  </a:solidFill>
                </a:uFill>
                <a:latin typeface="Times New Roman"/>
              </a:rPr>
              <a:t> </a:t>
            </a:r>
          </a:p>
        </p:txBody>
      </p:sp>
      <p:sp>
        <p:nvSpPr>
          <p:cNvPr id="138" name="PlaceHolder 3"/>
          <p:cNvSpPr>
            <a:spLocks noGrp="1"/>
          </p:cNvSpPr>
          <p:nvPr>
            <p:ph type="dt"/>
          </p:nvPr>
        </p:nvSpPr>
        <p:spPr>
          <a:xfrm>
            <a:off x="4360503" y="0"/>
            <a:ext cx="3343172" cy="542608"/>
          </a:xfrm>
          <a:prstGeom prst="rect">
            <a:avLst/>
          </a:prstGeom>
        </p:spPr>
        <p:txBody>
          <a:bodyPr lIns="0" tIns="0" rIns="0" bIns="0"/>
          <a:lstStyle/>
          <a:p>
            <a:pPr algn="r"/>
            <a:r>
              <a:rPr lang="en-US" sz="1400" b="0" strike="noStrike" spc="-1">
                <a:solidFill>
                  <a:srgbClr val="000000"/>
                </a:solidFill>
                <a:uFill>
                  <a:solidFill>
                    <a:srgbClr val="FFFFFF"/>
                  </a:solidFill>
                </a:uFill>
                <a:latin typeface="Times New Roman"/>
              </a:rPr>
              <a:t> </a:t>
            </a:r>
          </a:p>
        </p:txBody>
      </p:sp>
      <p:sp>
        <p:nvSpPr>
          <p:cNvPr id="139" name="PlaceHolder 4"/>
          <p:cNvSpPr>
            <a:spLocks noGrp="1"/>
          </p:cNvSpPr>
          <p:nvPr>
            <p:ph type="ftr"/>
          </p:nvPr>
        </p:nvSpPr>
        <p:spPr>
          <a:xfrm>
            <a:off x="0" y="10316933"/>
            <a:ext cx="3343172" cy="542608"/>
          </a:xfrm>
          <a:prstGeom prst="rect">
            <a:avLst/>
          </a:prstGeom>
        </p:spPr>
        <p:txBody>
          <a:bodyPr lIns="0" tIns="0" rIns="0" bIns="0" anchor="b"/>
          <a:lstStyle/>
          <a:p>
            <a:r>
              <a:rPr lang="en-US" sz="1400" b="0" strike="noStrike" spc="-1">
                <a:solidFill>
                  <a:srgbClr val="000000"/>
                </a:solidFill>
                <a:uFill>
                  <a:solidFill>
                    <a:srgbClr val="FFFFFF"/>
                  </a:solidFill>
                </a:uFill>
                <a:latin typeface="Times New Roman"/>
              </a:rPr>
              <a:t> </a:t>
            </a:r>
          </a:p>
        </p:txBody>
      </p:sp>
      <p:sp>
        <p:nvSpPr>
          <p:cNvPr id="140" name="PlaceHolder 5"/>
          <p:cNvSpPr>
            <a:spLocks noGrp="1"/>
          </p:cNvSpPr>
          <p:nvPr>
            <p:ph type="sldNum"/>
          </p:nvPr>
        </p:nvSpPr>
        <p:spPr>
          <a:xfrm>
            <a:off x="4360503" y="10316933"/>
            <a:ext cx="3343172" cy="542608"/>
          </a:xfrm>
          <a:prstGeom prst="rect">
            <a:avLst/>
          </a:prstGeom>
        </p:spPr>
        <p:txBody>
          <a:bodyPr lIns="0" tIns="0" rIns="0" bIns="0" anchor="b"/>
          <a:lstStyle/>
          <a:p>
            <a:pPr algn="r"/>
            <a:fld id="{67373B2A-5752-4170-B1BD-677C14D47AE6}" type="slidenum">
              <a:rPr lang="en-US" sz="1400" b="0" strike="noStrike" spc="-1">
                <a:solidFill>
                  <a:srgbClr val="000000"/>
                </a:solidFill>
                <a:uFill>
                  <a:solidFill>
                    <a:srgbClr val="FFFFFF"/>
                  </a:solidFill>
                </a:uFill>
                <a:latin typeface="Times New Roman"/>
              </a:rPr>
              <a:pPr algn="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497367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1</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43726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16</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905139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17</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5876258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18</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9088306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19</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3561026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20</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008899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21</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597340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23</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940058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26</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9996740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29</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009972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30</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256753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2</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3512137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31</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687582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32</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770880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33</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11076752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34</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820694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35</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247922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36</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938716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37</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883661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38</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854458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3</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022110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30275" y="739775"/>
            <a:ext cx="4937125" cy="3703638"/>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endParaRPr lang="hr-HR" dirty="0"/>
          </a:p>
        </p:txBody>
      </p:sp>
      <p:sp>
        <p:nvSpPr>
          <p:cNvPr id="4" name="Slide Number Placeholder 3"/>
          <p:cNvSpPr>
            <a:spLocks noGrp="1"/>
          </p:cNvSpPr>
          <p:nvPr>
            <p:ph type="sldNum" idx="10"/>
          </p:nvPr>
        </p:nvSpPr>
        <p:spPr/>
        <p:txBody>
          <a:bodyPr/>
          <a:lstStyle/>
          <a:p>
            <a:pPr algn="r"/>
            <a:fld id="{67373B2A-5752-4170-B1BD-677C14D47AE6}" type="slidenum">
              <a:rPr lang="en-US" sz="1400" b="0" strike="noStrike" spc="-1" smtClean="0">
                <a:solidFill>
                  <a:srgbClr val="000000"/>
                </a:solidFill>
                <a:uFill>
                  <a:solidFill>
                    <a:srgbClr val="FFFFFF"/>
                  </a:solidFill>
                </a:uFill>
                <a:latin typeface="Times New Roman"/>
              </a:rPr>
              <a:pPr algn="r"/>
              <a:t>8</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9961738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10</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737043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11</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11928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12</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783340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13</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6744731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PlaceHolder 1"/>
          <p:cNvSpPr>
            <a:spLocks noGrp="1"/>
          </p:cNvSpPr>
          <p:nvPr>
            <p:ph type="body"/>
          </p:nvPr>
        </p:nvSpPr>
        <p:spPr>
          <a:xfrm>
            <a:off x="679768" y="4689515"/>
            <a:ext cx="5437783" cy="4442310"/>
          </a:xfrm>
          <a:prstGeom prst="rect">
            <a:avLst/>
          </a:prstGeom>
        </p:spPr>
        <p:txBody>
          <a:bodyPr>
            <a:normAutofit/>
          </a:bodyPr>
          <a:lstStyle/>
          <a:p>
            <a:endParaRPr lang="en-US" sz="2000" b="0" strike="noStrike" spc="-1">
              <a:solidFill>
                <a:srgbClr val="000000"/>
              </a:solidFill>
              <a:uFill>
                <a:solidFill>
                  <a:srgbClr val="FFFFFF"/>
                </a:solidFill>
              </a:uFill>
              <a:latin typeface="Arial"/>
            </a:endParaRPr>
          </a:p>
        </p:txBody>
      </p:sp>
      <p:sp>
        <p:nvSpPr>
          <p:cNvPr id="229" name="TextShape 2"/>
          <p:cNvSpPr txBox="1"/>
          <p:nvPr/>
        </p:nvSpPr>
        <p:spPr>
          <a:xfrm>
            <a:off x="3850589" y="9377475"/>
            <a:ext cx="2945302" cy="493244"/>
          </a:xfrm>
          <a:prstGeom prst="rect">
            <a:avLst/>
          </a:prstGeom>
          <a:noFill/>
          <a:ln>
            <a:noFill/>
          </a:ln>
        </p:spPr>
        <p:txBody>
          <a:bodyPr anchor="b"/>
          <a:lstStyle/>
          <a:p>
            <a:pPr algn="r">
              <a:lnSpc>
                <a:spcPct val="100000"/>
              </a:lnSpc>
            </a:pPr>
            <a:fld id="{95F06CFC-243A-4148-966F-B8737FC434F5}" type="slidenum">
              <a:rPr lang="en-US" sz="1200" b="0" strike="noStrike" spc="-1">
                <a:solidFill>
                  <a:srgbClr val="000000"/>
                </a:solidFill>
                <a:uFill>
                  <a:solidFill>
                    <a:srgbClr val="FFFFFF"/>
                  </a:solidFill>
                </a:uFill>
                <a:latin typeface="Arial"/>
                <a:ea typeface="+mn-ea"/>
              </a:rPr>
              <a:pPr algn="r">
                <a:lnSpc>
                  <a:spcPct val="100000"/>
                </a:lnSpc>
              </a:pPr>
              <a:t>15</a:t>
            </a:fld>
            <a:endParaRPr lang="en-US" sz="12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789701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886587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511111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a:xfrm>
            <a:off x="581192" y="5951810"/>
            <a:ext cx="5922209" cy="365125"/>
          </a:xfrm>
        </p:spPr>
        <p:txBody>
          <a:body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355938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227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34866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40366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59938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8" name="Footer Placeholder 7"/>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9" name="Slide Number Placeholder 8"/>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3600811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4" name="Footer Placeholder 3"/>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5" name="Slide Number Placeholder 4"/>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105188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3" name="Footer Placeholder 2"/>
          <p:cNvSpPr>
            <a:spLocks noGrp="1"/>
          </p:cNvSpPr>
          <p:nvPr>
            <p:ph type="ftr" sz="quarter" idx="11"/>
          </p:nvPr>
        </p:nvSpPr>
        <p:spPr/>
        <p:txBody>
          <a:bodyPr/>
          <a:lstStyle/>
          <a:p>
            <a:endParaRPr lang="en-US" sz="2400" b="0" strike="noStrike" spc="-1">
              <a:solidFill>
                <a:srgbClr val="000000"/>
              </a:solidFill>
              <a:uFill>
                <a:solidFill>
                  <a:srgbClr val="FFFFFF"/>
                </a:solidFill>
              </a:uFill>
              <a:latin typeface="Times New Roman"/>
            </a:endParaRPr>
          </a:p>
        </p:txBody>
      </p:sp>
      <p:sp>
        <p:nvSpPr>
          <p:cNvPr id="4" name="Slide Number Placeholder 3"/>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2931361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sz="2400" b="0" strike="noStrike" spc="-1">
              <a:solidFill>
                <a:srgbClr val="000000"/>
              </a:solidFill>
              <a:uFill>
                <a:solidFill>
                  <a:srgbClr val="FFFFFF"/>
                </a:solidFill>
              </a:uFill>
              <a:latin typeface="Times New Roman"/>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721117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sz="2400" b="0" strike="noStrike" spc="-1">
              <a:solidFill>
                <a:srgbClr val="000000"/>
              </a:solidFill>
              <a:uFill>
                <a:solidFill>
                  <a:srgbClr val="FFFFFF"/>
                </a:solidFill>
              </a:uFill>
              <a:latin typeface="Times New Roman"/>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Tree>
    <p:extLst>
      <p:ext uri="{BB962C8B-B14F-4D97-AF65-F5344CB8AC3E}">
        <p14:creationId xmlns:p14="http://schemas.microsoft.com/office/powerpoint/2010/main" val="103917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endParaRPr lang="en-US" sz="2400" b="0" strike="noStrike" spc="-1">
              <a:solidFill>
                <a:srgbClr val="000000"/>
              </a:solidFill>
              <a:uFill>
                <a:solidFill>
                  <a:srgbClr val="FFFFFF"/>
                </a:solidFill>
              </a:uFill>
              <a:latin typeface="Times New Roman"/>
            </a:endParaRPr>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sz="2400" b="0" strike="noStrike" spc="-1">
              <a:solidFill>
                <a:srgbClr val="000000"/>
              </a:solidFill>
              <a:uFill>
                <a:solidFill>
                  <a:srgbClr val="FFFFFF"/>
                </a:solidFill>
              </a:uFill>
              <a:latin typeface="Times New Roman"/>
            </a:endParaRPr>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pPr algn="ctr">
              <a:lnSpc>
                <a:spcPct val="100000"/>
              </a:lnSpc>
            </a:pPr>
            <a:fld id="{1AA86AE3-DDF3-4777-9EC9-6EE8294EB9CC}" type="slidenum">
              <a:rPr lang="en-US" sz="1400" b="1" strike="noStrike" spc="-1" smtClean="0">
                <a:solidFill>
                  <a:srgbClr val="FFFFFF"/>
                </a:solidFill>
                <a:uFill>
                  <a:solidFill>
                    <a:srgbClr val="FFFFFF"/>
                  </a:solidFill>
                </a:uFill>
                <a:latin typeface="Arial"/>
              </a:rPr>
              <a:pPr algn="ctr">
                <a:lnSpc>
                  <a:spcPct val="100000"/>
                </a:lnSpc>
              </a:pPr>
              <a:t>‹#›</a:t>
            </a:fld>
            <a:endParaRPr lang="en-US" sz="1400" b="0" strike="noStrike" spc="-1">
              <a:solidFill>
                <a:srgbClr val="000000"/>
              </a:solidFill>
              <a:uFill>
                <a:solidFill>
                  <a:srgbClr val="FFFFFF"/>
                </a:solidFill>
              </a:uFill>
              <a:latin typeface="Times New Roman"/>
            </a:endParaRPr>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87338891"/>
      </p:ext>
    </p:extLst>
  </p:cSld>
  <p:clrMap bg1="lt1" tx1="dk1" bg2="lt2" tx2="dk2" accent1="accent1" accent2="accent2" accent3="accent3" accent4="accent4" accent5="accent5" accent6="accent6" hlink="hlink" folHlink="folHlink"/>
  <p:sldLayoutIdLst>
    <p:sldLayoutId id="2147484629" r:id="rId1"/>
    <p:sldLayoutId id="2147484630" r:id="rId2"/>
    <p:sldLayoutId id="2147484631" r:id="rId3"/>
    <p:sldLayoutId id="2147484632" r:id="rId4"/>
    <p:sldLayoutId id="2147484633" r:id="rId5"/>
    <p:sldLayoutId id="2147484634" r:id="rId6"/>
    <p:sldLayoutId id="2147484635" r:id="rId7"/>
    <p:sldLayoutId id="2147484636" r:id="rId8"/>
    <p:sldLayoutId id="2147484637" r:id="rId9"/>
    <p:sldLayoutId id="2147484638" r:id="rId10"/>
    <p:sldLayoutId id="2147484639" r:id="rId11"/>
    <p:sldLayoutId id="2147484640" r:id="rId12"/>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hyperlink" Target="http://hura.hr/publikacije/kodeks-oglasavanja-hura-e" TargetMode="Externa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67AED0F-41C2-417D-9BB0-F86F6F1ED92A}"/>
              </a:ext>
            </a:extLst>
          </p:cNvPr>
          <p:cNvSpPr txBox="1"/>
          <p:nvPr/>
        </p:nvSpPr>
        <p:spPr>
          <a:xfrm>
            <a:off x="448152" y="1486677"/>
            <a:ext cx="8410678" cy="4955203"/>
          </a:xfrm>
          <a:prstGeom prst="rect">
            <a:avLst/>
          </a:prstGeom>
          <a:noFill/>
        </p:spPr>
        <p:txBody>
          <a:bodyPr wrap="square" rtlCol="0">
            <a:spAutoFit/>
          </a:bodyPr>
          <a:lstStyle/>
          <a:p>
            <a:pPr algn="ctr"/>
            <a:endParaRPr lang="hr-HR" sz="3200" dirty="0"/>
          </a:p>
          <a:p>
            <a:pPr algn="ctr"/>
            <a:endParaRPr lang="hr-HR" sz="3200" dirty="0"/>
          </a:p>
          <a:p>
            <a:pPr algn="ctr"/>
            <a:endParaRPr lang="hr-HR" sz="3200" dirty="0"/>
          </a:p>
          <a:p>
            <a:pPr algn="ctr"/>
            <a:endParaRPr lang="hr-HR" sz="2800" dirty="0"/>
          </a:p>
          <a:p>
            <a:pPr algn="ctr"/>
            <a:r>
              <a:rPr lang="hr-HR" sz="2400" dirty="0"/>
              <a:t>ZAŠTITA POTROŠAČA </a:t>
            </a:r>
          </a:p>
          <a:p>
            <a:pPr algn="ctr"/>
            <a:r>
              <a:rPr lang="hr-HR" sz="2400" dirty="0"/>
              <a:t>U SUSTAVU PREZADUŽENIH GRAĐANA</a:t>
            </a:r>
          </a:p>
          <a:p>
            <a:pPr algn="ctr"/>
            <a:endParaRPr lang="hr-HR" sz="2400" dirty="0"/>
          </a:p>
          <a:p>
            <a:pPr algn="ctr"/>
            <a:endParaRPr lang="hr-HR" sz="2000" dirty="0"/>
          </a:p>
          <a:p>
            <a:pPr algn="ctr"/>
            <a:r>
              <a:rPr lang="hr-HR" sz="2000" dirty="0"/>
              <a:t>03. studeni 2022.</a:t>
            </a:r>
          </a:p>
          <a:p>
            <a:pPr algn="ctr"/>
            <a:endParaRPr lang="hr-HR" sz="2000" dirty="0"/>
          </a:p>
          <a:p>
            <a:pPr algn="ctr"/>
            <a:endParaRPr lang="hr-HR" sz="2000" dirty="0"/>
          </a:p>
          <a:p>
            <a:pPr algn="ctr"/>
            <a:endParaRPr lang="hr-HR" sz="2000" dirty="0"/>
          </a:p>
          <a:p>
            <a:pPr algn="r"/>
            <a:r>
              <a:rPr lang="hr-HR" sz="2000" dirty="0"/>
              <a:t>Igor Vujović,Unija Potrošača Hrvatske „UPH”</a:t>
            </a:r>
          </a:p>
        </p:txBody>
      </p:sp>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sp>
        <p:nvSpPr>
          <p:cNvPr id="5" name="Rectangle 4">
            <a:extLst>
              <a:ext uri="{FF2B5EF4-FFF2-40B4-BE49-F238E27FC236}">
                <a16:creationId xmlns:a16="http://schemas.microsoft.com/office/drawing/2014/main" id="{642C08F5-3952-658A-15CE-0A3943090605}"/>
              </a:ext>
            </a:extLst>
          </p:cNvPr>
          <p:cNvSpPr/>
          <p:nvPr/>
        </p:nvSpPr>
        <p:spPr>
          <a:xfrm>
            <a:off x="1349730" y="2600731"/>
            <a:ext cx="6444540" cy="769441"/>
          </a:xfrm>
          <a:prstGeom prst="rect">
            <a:avLst/>
          </a:prstGeom>
          <a:noFill/>
        </p:spPr>
        <p:txBody>
          <a:bodyPr wrap="square" lIns="91440" tIns="45720" rIns="91440" bIns="45720">
            <a:spAutoFit/>
          </a:bodyPr>
          <a:lstStyle/>
          <a:p>
            <a:pPr algn="ctr"/>
            <a:r>
              <a:rPr lang="hr-HR" sz="4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SKOK IZ DUGA</a:t>
            </a:r>
            <a:endParaRPr lang="en-US" sz="4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Temeljna prava potrošača </a:t>
            </a:r>
            <a:endParaRPr lang="es-ES" sz="2800" b="0" strike="noStrike" spc="-1" dirty="0">
              <a:solidFill>
                <a:srgbClr val="000000"/>
              </a:solidFill>
              <a:uFill>
                <a:solidFill>
                  <a:srgbClr val="FFFFFF"/>
                </a:solidFill>
              </a:uFill>
            </a:endParaRPr>
          </a:p>
        </p:txBody>
      </p:sp>
      <p:sp>
        <p:nvSpPr>
          <p:cNvPr id="175" name="TextShape 2"/>
          <p:cNvSpPr txBox="1"/>
          <p:nvPr/>
        </p:nvSpPr>
        <p:spPr>
          <a:xfrm>
            <a:off x="1153981" y="1309679"/>
            <a:ext cx="7452631" cy="3951869"/>
          </a:xfrm>
          <a:prstGeom prst="rect">
            <a:avLst/>
          </a:prstGeom>
          <a:solidFill>
            <a:schemeClr val="bg1"/>
          </a:solidFill>
          <a:ln>
            <a:noFill/>
          </a:ln>
        </p:spPr>
        <p:txBody>
          <a:bodyPr lIns="90000" tIns="45000" rIns="90000" bIns="45000">
            <a:normAutofit/>
          </a:bodyPr>
          <a:lstStyle/>
          <a:p>
            <a:pPr marL="360">
              <a:lnSpc>
                <a:spcPct val="0"/>
              </a:lnSpc>
              <a:spcBef>
                <a:spcPts val="700"/>
              </a:spcBef>
              <a:spcAft>
                <a:spcPts val="800"/>
              </a:spcAft>
              <a:buClr>
                <a:srgbClr val="C00000"/>
              </a:buClr>
              <a:buSzPct val="60000"/>
            </a:pPr>
            <a:endParaRPr lang="hr-HR" sz="2000" spc="-1" dirty="0">
              <a:solidFill>
                <a:srgbClr val="000000"/>
              </a:solidFill>
              <a:uFill>
                <a:solidFill>
                  <a:srgbClr val="FFFFFF"/>
                </a:solidFill>
              </a:uFill>
            </a:endParaRPr>
          </a:p>
          <a:p>
            <a:pPr marL="360">
              <a:buClr>
                <a:srgbClr val="C00000"/>
              </a:buClr>
              <a:buSzPct val="60000"/>
            </a:pPr>
            <a:endParaRPr lang="hr-HR" sz="2000" spc="-1" dirty="0">
              <a:solidFill>
                <a:srgbClr val="000000"/>
              </a:solidFill>
              <a:uFill>
                <a:solidFill>
                  <a:srgbClr val="FFFFFF"/>
                </a:solidFill>
              </a:uFill>
            </a:endParaRPr>
          </a:p>
          <a:p>
            <a:pPr marL="360">
              <a:buClr>
                <a:srgbClr val="C00000"/>
              </a:buClr>
              <a:buSzPct val="60000"/>
            </a:pPr>
            <a:r>
              <a:rPr lang="hr-HR" sz="2000" spc="-1" dirty="0">
                <a:solidFill>
                  <a:srgbClr val="000000"/>
                </a:solidFill>
                <a:uFill>
                  <a:solidFill>
                    <a:srgbClr val="FFFFFF"/>
                  </a:solidFill>
                </a:uFill>
              </a:rPr>
              <a:t>1. </a:t>
            </a:r>
            <a:r>
              <a:rPr lang="hr-HR" sz="2000" spc="-1" dirty="0">
                <a:solidFill>
                  <a:srgbClr val="FF0000"/>
                </a:solidFill>
                <a:uFill>
                  <a:solidFill>
                    <a:srgbClr val="FFFFFF"/>
                  </a:solidFill>
                </a:uFill>
              </a:rPr>
              <a:t>Pravo na zadovoljenje osnovnih potreba</a:t>
            </a:r>
          </a:p>
          <a:p>
            <a:pPr marL="360">
              <a:buClr>
                <a:srgbClr val="C00000"/>
              </a:buClr>
              <a:buSzPct val="60000"/>
            </a:pPr>
            <a:r>
              <a:rPr lang="hr-HR" sz="2000" spc="-1" dirty="0">
                <a:solidFill>
                  <a:srgbClr val="000000"/>
                </a:solidFill>
                <a:uFill>
                  <a:solidFill>
                    <a:srgbClr val="FFFFFF"/>
                  </a:solidFill>
                </a:uFill>
              </a:rPr>
              <a:t>Svaki potrošač ima pravo na pristup temeljnim</a:t>
            </a:r>
          </a:p>
          <a:p>
            <a:pPr marL="360">
              <a:buClr>
                <a:srgbClr val="C00000"/>
              </a:buClr>
              <a:buSzPct val="60000"/>
            </a:pPr>
            <a:r>
              <a:rPr lang="hr-HR" sz="2000" spc="-1" dirty="0">
                <a:solidFill>
                  <a:srgbClr val="000000"/>
                </a:solidFill>
                <a:uFill>
                  <a:solidFill>
                    <a:srgbClr val="FFFFFF"/>
                  </a:solidFill>
                </a:uFill>
              </a:rPr>
              <a:t>dobrima i uslugama: odgovarajućoj hrani, odjeći, krovu</a:t>
            </a:r>
          </a:p>
          <a:p>
            <a:pPr marL="360">
              <a:buClr>
                <a:srgbClr val="C00000"/>
              </a:buClr>
              <a:buSzPct val="60000"/>
            </a:pPr>
            <a:r>
              <a:rPr lang="hr-HR" sz="2000" spc="-1" dirty="0">
                <a:solidFill>
                  <a:srgbClr val="000000"/>
                </a:solidFill>
                <a:uFill>
                  <a:solidFill>
                    <a:srgbClr val="FFFFFF"/>
                  </a:solidFill>
                </a:uFill>
              </a:rPr>
              <a:t>nad glavom, zdravstvenoj zaštiti, javnim dobrima i</a:t>
            </a:r>
          </a:p>
          <a:p>
            <a:pPr marL="360">
              <a:buClr>
                <a:srgbClr val="C00000"/>
              </a:buClr>
              <a:buSzPct val="60000"/>
            </a:pPr>
            <a:r>
              <a:rPr lang="hr-HR" sz="2000" spc="-1" dirty="0">
                <a:solidFill>
                  <a:srgbClr val="000000"/>
                </a:solidFill>
                <a:uFill>
                  <a:solidFill>
                    <a:srgbClr val="FFFFFF"/>
                  </a:solidFill>
                </a:uFill>
              </a:rPr>
              <a:t>vodi.</a:t>
            </a:r>
          </a:p>
          <a:p>
            <a:pPr marL="360">
              <a:buClr>
                <a:srgbClr val="C00000"/>
              </a:buClr>
              <a:buSzPct val="60000"/>
            </a:pPr>
            <a:endParaRPr lang="hr-HR" sz="2000" spc="-1" dirty="0">
              <a:solidFill>
                <a:srgbClr val="000000"/>
              </a:solidFill>
              <a:uFill>
                <a:solidFill>
                  <a:srgbClr val="FFFFFF"/>
                </a:solidFill>
              </a:uFill>
            </a:endParaRPr>
          </a:p>
          <a:p>
            <a:pPr marL="360">
              <a:buClr>
                <a:srgbClr val="C00000"/>
              </a:buClr>
              <a:buSzPct val="60000"/>
            </a:pPr>
            <a:r>
              <a:rPr lang="hr-HR" sz="2000" spc="-1" dirty="0">
                <a:solidFill>
                  <a:srgbClr val="000000"/>
                </a:solidFill>
                <a:uFill>
                  <a:solidFill>
                    <a:srgbClr val="FFFFFF"/>
                  </a:solidFill>
                </a:uFill>
              </a:rPr>
              <a:t>2. </a:t>
            </a:r>
            <a:r>
              <a:rPr lang="hr-HR" sz="2000" spc="-1" dirty="0">
                <a:solidFill>
                  <a:srgbClr val="FF0000"/>
                </a:solidFill>
                <a:uFill>
                  <a:solidFill>
                    <a:srgbClr val="FFFFFF"/>
                  </a:solidFill>
                </a:uFill>
              </a:rPr>
              <a:t>Pravo na sigurnost roba i usluga</a:t>
            </a:r>
          </a:p>
          <a:p>
            <a:pPr marL="360">
              <a:buClr>
                <a:srgbClr val="C00000"/>
              </a:buClr>
              <a:buSzPct val="60000"/>
            </a:pPr>
            <a:r>
              <a:rPr lang="hr-HR" sz="2000" spc="-1" dirty="0">
                <a:solidFill>
                  <a:srgbClr val="000000"/>
                </a:solidFill>
                <a:uFill>
                  <a:solidFill>
                    <a:srgbClr val="FFFFFF"/>
                  </a:solidFill>
                </a:uFill>
              </a:rPr>
              <a:t>Potrošač ima pravo biti zaštićen od proizvoda, </a:t>
            </a:r>
          </a:p>
          <a:p>
            <a:pPr marL="360">
              <a:buClr>
                <a:srgbClr val="C00000"/>
              </a:buClr>
              <a:buSzPct val="60000"/>
            </a:pPr>
            <a:r>
              <a:rPr lang="hr-HR" sz="2000" spc="-1" dirty="0">
                <a:solidFill>
                  <a:srgbClr val="000000"/>
                </a:solidFill>
                <a:uFill>
                  <a:solidFill>
                    <a:srgbClr val="FFFFFF"/>
                  </a:solidFill>
                </a:uFill>
              </a:rPr>
              <a:t>proizvodnih procesa i usluga koji su opasni za zdravlje</a:t>
            </a:r>
          </a:p>
          <a:p>
            <a:pPr marL="360">
              <a:buClr>
                <a:srgbClr val="C00000"/>
              </a:buClr>
              <a:buSzPct val="60000"/>
            </a:pPr>
            <a:r>
              <a:rPr lang="hr-HR" sz="2000" spc="-1" dirty="0">
                <a:solidFill>
                  <a:srgbClr val="000000"/>
                </a:solidFill>
                <a:uFill>
                  <a:solidFill>
                    <a:srgbClr val="FFFFFF"/>
                  </a:solidFill>
                </a:uFill>
              </a:rPr>
              <a:t>ili život.</a:t>
            </a: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05762956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722077CA-23FB-7F85-CF1F-936251B276BA}"/>
              </a:ext>
            </a:extLst>
          </p:cNvPr>
          <p:cNvSpPr txBox="1"/>
          <p:nvPr/>
        </p:nvSpPr>
        <p:spPr>
          <a:xfrm>
            <a:off x="1153982" y="1353297"/>
            <a:ext cx="6406045" cy="3785652"/>
          </a:xfrm>
          <a:prstGeom prst="rect">
            <a:avLst/>
          </a:prstGeom>
          <a:noFill/>
        </p:spPr>
        <p:txBody>
          <a:bodyPr wrap="square">
            <a:spAutoFit/>
          </a:bodyPr>
          <a:lstStyle/>
          <a:p>
            <a:r>
              <a:rPr lang="hr-HR" sz="2000" dirty="0"/>
              <a:t>3. </a:t>
            </a:r>
            <a:r>
              <a:rPr lang="hr-HR" sz="2000" dirty="0">
                <a:solidFill>
                  <a:srgbClr val="FF0000"/>
                </a:solidFill>
              </a:rPr>
              <a:t>Pravo na punu, pravodobnu i istinitu informaciju</a:t>
            </a:r>
          </a:p>
          <a:p>
            <a:r>
              <a:rPr lang="hr-HR" sz="2000" dirty="0"/>
              <a:t>Potrošač, sukladno odredbama «Zakona o pravu na pristup </a:t>
            </a:r>
          </a:p>
          <a:p>
            <a:r>
              <a:rPr lang="hr-HR" sz="2000" dirty="0"/>
              <a:t>informacijama», ima pravni status ovlaštenika na pristup </a:t>
            </a:r>
          </a:p>
          <a:p>
            <a:r>
              <a:rPr lang="hr-HR" sz="2000" dirty="0"/>
              <a:t>informacijama. </a:t>
            </a:r>
          </a:p>
          <a:p>
            <a:r>
              <a:rPr lang="hr-HR" sz="2000" dirty="0"/>
              <a:t>Stoga svaki potrošač ima pravo na uvid i korištenje dobiti činjenice kako bi ostvario pravo na izbor i bio zaštićen od nepoštenih i zastranjujućih deklaracija ili etiketa. </a:t>
            </a:r>
          </a:p>
          <a:p>
            <a:endParaRPr lang="hr-HR" sz="2000" dirty="0"/>
          </a:p>
          <a:p>
            <a:r>
              <a:rPr lang="hr-HR" sz="2000" dirty="0"/>
              <a:t>4. </a:t>
            </a:r>
            <a:r>
              <a:rPr lang="hr-HR" sz="2000" dirty="0">
                <a:solidFill>
                  <a:srgbClr val="FF0000"/>
                </a:solidFill>
              </a:rPr>
              <a:t>Pravo na izbor roba i usluga</a:t>
            </a:r>
          </a:p>
          <a:p>
            <a:r>
              <a:rPr lang="hr-HR" sz="2000" dirty="0"/>
              <a:t>Potrošač mora biti u mogućnosti izabrati iz niza proizvoda i usluga ponuđenih po konkurentnim cijenama, s osiguranjem da je isto zadovoljavajuće kvalitete.</a:t>
            </a:r>
          </a:p>
        </p:txBody>
      </p:sp>
    </p:spTree>
    <p:extLst>
      <p:ext uri="{BB962C8B-B14F-4D97-AF65-F5344CB8AC3E}">
        <p14:creationId xmlns:p14="http://schemas.microsoft.com/office/powerpoint/2010/main" val="288465919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2F20CEB4-D4B8-C427-4DC6-EC91EFAB3FBA}"/>
              </a:ext>
            </a:extLst>
          </p:cNvPr>
          <p:cNvSpPr txBox="1"/>
          <p:nvPr/>
        </p:nvSpPr>
        <p:spPr>
          <a:xfrm>
            <a:off x="1153981" y="1862653"/>
            <a:ext cx="6406045" cy="2554545"/>
          </a:xfrm>
          <a:prstGeom prst="rect">
            <a:avLst/>
          </a:prstGeom>
          <a:noFill/>
        </p:spPr>
        <p:txBody>
          <a:bodyPr wrap="square">
            <a:spAutoFit/>
          </a:bodyPr>
          <a:lstStyle/>
          <a:p>
            <a:r>
              <a:rPr lang="hr-HR" sz="2000" dirty="0"/>
              <a:t>5. </a:t>
            </a:r>
            <a:r>
              <a:rPr lang="hr-HR" sz="2000" dirty="0">
                <a:solidFill>
                  <a:srgbClr val="FF0000"/>
                </a:solidFill>
              </a:rPr>
              <a:t>Pravo da se čuje glas potrošača </a:t>
            </a:r>
            <a:r>
              <a:rPr lang="hr-HR" sz="2000" dirty="0"/>
              <a:t>(pravo na predstavljanje)</a:t>
            </a:r>
          </a:p>
          <a:p>
            <a:r>
              <a:rPr lang="hr-HR" sz="2000" dirty="0"/>
              <a:t>  Prezentirati i štititi interese potrošača u svrhu stvaranja i provedbe nacionalne politike zaštite potrošača. </a:t>
            </a:r>
          </a:p>
          <a:p>
            <a:endParaRPr lang="hr-HR" sz="2000" dirty="0"/>
          </a:p>
          <a:p>
            <a:r>
              <a:rPr lang="hr-HR" sz="2000" dirty="0"/>
              <a:t>6. </a:t>
            </a:r>
            <a:r>
              <a:rPr lang="hr-HR" sz="2000" dirty="0">
                <a:solidFill>
                  <a:srgbClr val="FF0000"/>
                </a:solidFill>
              </a:rPr>
              <a:t>Pravo na naknadu štete</a:t>
            </a:r>
          </a:p>
          <a:p>
            <a:r>
              <a:rPr lang="hr-HR" sz="2000" dirty="0"/>
              <a:t>  Primiti korektno (fer) rješenje spornih pitanja, uključujući kompenzacije za pogrešno, lažno predstavljanje, nekvalitetne proizvode ili nezadovoljavajuće usluge.</a:t>
            </a:r>
          </a:p>
        </p:txBody>
      </p:sp>
    </p:spTree>
    <p:extLst>
      <p:ext uri="{BB962C8B-B14F-4D97-AF65-F5344CB8AC3E}">
        <p14:creationId xmlns:p14="http://schemas.microsoft.com/office/powerpoint/2010/main" val="386026302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C4EA92A0-15FF-1CAD-DC11-985F509A47EC}"/>
              </a:ext>
            </a:extLst>
          </p:cNvPr>
          <p:cNvSpPr txBox="1"/>
          <p:nvPr/>
        </p:nvSpPr>
        <p:spPr>
          <a:xfrm>
            <a:off x="1153982" y="1668561"/>
            <a:ext cx="6406045" cy="2862322"/>
          </a:xfrm>
          <a:prstGeom prst="rect">
            <a:avLst/>
          </a:prstGeom>
          <a:noFill/>
        </p:spPr>
        <p:txBody>
          <a:bodyPr wrap="square">
            <a:spAutoFit/>
          </a:bodyPr>
          <a:lstStyle/>
          <a:p>
            <a:r>
              <a:rPr lang="hr-HR" sz="2000" dirty="0"/>
              <a:t>7. </a:t>
            </a:r>
            <a:r>
              <a:rPr lang="hr-HR" sz="2000" dirty="0">
                <a:solidFill>
                  <a:srgbClr val="FF0000"/>
                </a:solidFill>
              </a:rPr>
              <a:t>Pravo na edukaciju</a:t>
            </a:r>
          </a:p>
          <a:p>
            <a:r>
              <a:rPr lang="hr-HR" sz="2000" dirty="0"/>
              <a:t>     Postizanje znanja i vještina potrebnih za informiranost, pravi izbor dobara i usluga te istovremeno biti svjestan osnovnih prava i odgovornosti potrošača, uključujući kako ih koristiti.</a:t>
            </a:r>
          </a:p>
          <a:p>
            <a:endParaRPr lang="hr-HR" sz="2000" dirty="0"/>
          </a:p>
          <a:p>
            <a:r>
              <a:rPr lang="hr-HR" sz="2000" dirty="0"/>
              <a:t>8. </a:t>
            </a:r>
            <a:r>
              <a:rPr lang="hr-HR" sz="2000" dirty="0">
                <a:solidFill>
                  <a:srgbClr val="FF0000"/>
                </a:solidFill>
              </a:rPr>
              <a:t>Pravo na zdravi okoliš</a:t>
            </a:r>
          </a:p>
          <a:p>
            <a:r>
              <a:rPr lang="hr-HR" sz="2000" dirty="0"/>
              <a:t>     Živjeti i raditi u okolišu koji ne prijeti dobrobiti sadašnjim i budućim generacijama. </a:t>
            </a:r>
          </a:p>
        </p:txBody>
      </p:sp>
    </p:spTree>
    <p:extLst>
      <p:ext uri="{BB962C8B-B14F-4D97-AF65-F5344CB8AC3E}">
        <p14:creationId xmlns:p14="http://schemas.microsoft.com/office/powerpoint/2010/main" val="228938310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46">
            <a:extLst>
              <a:ext uri="{FF2B5EF4-FFF2-40B4-BE49-F238E27FC236}">
                <a16:creationId xmlns:a16="http://schemas.microsoft.com/office/drawing/2014/main" id="{6E0109CF-6121-9642-9523-6EB256C85C99}"/>
              </a:ext>
            </a:extLst>
          </p:cNvPr>
          <p:cNvSpPr txBox="1"/>
          <p:nvPr/>
        </p:nvSpPr>
        <p:spPr>
          <a:xfrm>
            <a:off x="-973811" y="764393"/>
            <a:ext cx="11091627" cy="461665"/>
          </a:xfrm>
          <a:prstGeom prst="rect">
            <a:avLst/>
          </a:prstGeom>
          <a:noFill/>
        </p:spPr>
        <p:txBody>
          <a:bodyPr wrap="none" rtlCol="0">
            <a:spAutoFit/>
          </a:bodyPr>
          <a:lstStyle/>
          <a:p>
            <a:pPr algn="ctr"/>
            <a:r>
              <a:rPr lang="hr-HR" sz="2400" spc="-1" dirty="0">
                <a:solidFill>
                  <a:srgbClr val="000000"/>
                </a:solidFill>
                <a:uFill>
                  <a:solidFill>
                    <a:srgbClr val="FFFFFF"/>
                  </a:solidFill>
                </a:uFill>
                <a:latin typeface="Poppins" pitchFamily="2" charset="77"/>
                <a:cs typeface="Poppins" pitchFamily="2" charset="77"/>
              </a:rPr>
              <a:t>                         10 NOVIH PRAVA POTROŠAČA U EU                                             </a:t>
            </a:r>
            <a:endParaRPr lang="en-US" sz="2251" dirty="0">
              <a:solidFill>
                <a:schemeClr val="tx2"/>
              </a:solidFill>
              <a:latin typeface="Poppins" pitchFamily="2" charset="77"/>
              <a:cs typeface="Poppins" pitchFamily="2" charset="77"/>
            </a:endParaRPr>
          </a:p>
        </p:txBody>
      </p:sp>
      <p:sp>
        <p:nvSpPr>
          <p:cNvPr id="56" name="TextBox 55">
            <a:extLst>
              <a:ext uri="{FF2B5EF4-FFF2-40B4-BE49-F238E27FC236}">
                <a16:creationId xmlns:a16="http://schemas.microsoft.com/office/drawing/2014/main" id="{7ADDCA6F-4215-994C-97B4-11E2D9ED870A}"/>
              </a:ext>
            </a:extLst>
          </p:cNvPr>
          <p:cNvSpPr txBox="1"/>
          <p:nvPr/>
        </p:nvSpPr>
        <p:spPr>
          <a:xfrm>
            <a:off x="1153983" y="2261788"/>
            <a:ext cx="6406044" cy="3600986"/>
          </a:xfrm>
          <a:prstGeom prst="rect">
            <a:avLst/>
          </a:prstGeom>
          <a:noFill/>
        </p:spPr>
        <p:txBody>
          <a:bodyPr wrap="square" rtlCol="0" anchor="ctr" anchorCtr="0">
            <a:spAutoFit/>
          </a:bodyPr>
          <a:lstStyle/>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hr-HR" sz="1200" b="1" dirty="0">
              <a:solidFill>
                <a:schemeClr val="tx2"/>
              </a:solidFill>
              <a:latin typeface="Poppins" pitchFamily="2" charset="77"/>
              <a:ea typeface="League Spartan" charset="0"/>
              <a:cs typeface="Poppins" pitchFamily="2" charset="77"/>
            </a:endParaRPr>
          </a:p>
          <a:p>
            <a:endParaRPr lang="en-US" sz="1200" b="1" dirty="0">
              <a:solidFill>
                <a:schemeClr val="tx2"/>
              </a:solidFill>
              <a:latin typeface="Poppins" pitchFamily="2" charset="77"/>
              <a:ea typeface="League Spartan" charset="0"/>
              <a:cs typeface="Poppins" pitchFamily="2" charset="77"/>
            </a:endParaRPr>
          </a:p>
        </p:txBody>
      </p:sp>
      <p:pic>
        <p:nvPicPr>
          <p:cNvPr id="45" name="Picture 44">
            <a:extLst>
              <a:ext uri="{FF2B5EF4-FFF2-40B4-BE49-F238E27FC236}">
                <a16:creationId xmlns:a16="http://schemas.microsoft.com/office/drawing/2014/main" id="{58FC00B7-96C9-6385-D4D6-F8C678824811}"/>
              </a:ext>
            </a:extLst>
          </p:cNvPr>
          <p:cNvPicPr>
            <a:picLocks noChangeAspect="1"/>
          </p:cNvPicPr>
          <p:nvPr/>
        </p:nvPicPr>
        <p:blipFill>
          <a:blip r:embed="rId2"/>
          <a:stretch>
            <a:fillRect/>
          </a:stretch>
        </p:blipFill>
        <p:spPr>
          <a:xfrm>
            <a:off x="77657" y="64537"/>
            <a:ext cx="1076325" cy="990600"/>
          </a:xfrm>
          <a:prstGeom prst="rect">
            <a:avLst/>
          </a:prstGeom>
        </p:spPr>
      </p:pic>
      <p:pic>
        <p:nvPicPr>
          <p:cNvPr id="46" name="Picture 45">
            <a:extLst>
              <a:ext uri="{FF2B5EF4-FFF2-40B4-BE49-F238E27FC236}">
                <a16:creationId xmlns:a16="http://schemas.microsoft.com/office/drawing/2014/main" id="{D866E051-9764-08C2-79AF-D5451CB35AD2}"/>
              </a:ext>
            </a:extLst>
          </p:cNvPr>
          <p:cNvPicPr>
            <a:picLocks noChangeAspect="1"/>
          </p:cNvPicPr>
          <p:nvPr/>
        </p:nvPicPr>
        <p:blipFill>
          <a:blip r:embed="rId3"/>
          <a:stretch>
            <a:fillRect/>
          </a:stretch>
        </p:blipFill>
        <p:spPr>
          <a:xfrm>
            <a:off x="7560027" y="62873"/>
            <a:ext cx="1583973" cy="1335394"/>
          </a:xfrm>
          <a:prstGeom prst="rect">
            <a:avLst/>
          </a:prstGeom>
        </p:spPr>
      </p:pic>
      <p:sp>
        <p:nvSpPr>
          <p:cNvPr id="3" name="TextBox 2">
            <a:extLst>
              <a:ext uri="{FF2B5EF4-FFF2-40B4-BE49-F238E27FC236}">
                <a16:creationId xmlns:a16="http://schemas.microsoft.com/office/drawing/2014/main" id="{439A295E-16B2-ECB2-C5BA-8150730D2922}"/>
              </a:ext>
            </a:extLst>
          </p:cNvPr>
          <p:cNvSpPr txBox="1"/>
          <p:nvPr/>
        </p:nvSpPr>
        <p:spPr>
          <a:xfrm>
            <a:off x="1153983" y="1398267"/>
            <a:ext cx="6406044" cy="5632311"/>
          </a:xfrm>
          <a:prstGeom prst="rect">
            <a:avLst/>
          </a:prstGeom>
          <a:noFill/>
        </p:spPr>
        <p:txBody>
          <a:bodyPr wrap="square">
            <a:spAutoFit/>
          </a:bodyPr>
          <a:lstStyle/>
          <a:p>
            <a:r>
              <a:rPr lang="hr-HR" sz="2000" dirty="0"/>
              <a:t>1.  Kupujte što želite i gdje želite</a:t>
            </a:r>
          </a:p>
          <a:p>
            <a:endParaRPr lang="hr-HR" sz="2000" dirty="0"/>
          </a:p>
          <a:p>
            <a:r>
              <a:rPr lang="hr-HR" sz="2000" dirty="0"/>
              <a:t>2.  Ako proizvod nije ispravan, vratite ga</a:t>
            </a:r>
          </a:p>
          <a:p>
            <a:endParaRPr lang="hr-HR" sz="2000" dirty="0"/>
          </a:p>
          <a:p>
            <a:r>
              <a:rPr lang="hr-HR" sz="2000" dirty="0"/>
              <a:t>3. Osigurati visoke sigurnosne standarde za prehrambene          	artikle i ostale proizvode</a:t>
            </a:r>
          </a:p>
          <a:p>
            <a:endParaRPr lang="hr-HR" sz="2000" dirty="0"/>
          </a:p>
          <a:p>
            <a:r>
              <a:rPr lang="hr-HR" sz="2000" dirty="0"/>
              <a:t>4. Znajte što jedete</a:t>
            </a:r>
          </a:p>
          <a:p>
            <a:endParaRPr lang="hr-HR" sz="2000" dirty="0"/>
          </a:p>
          <a:p>
            <a:r>
              <a:rPr lang="hr-HR" sz="2000" dirty="0"/>
              <a:t>5. Ugovori moraju biti nediskriminirajući (fair) i   </a:t>
            </a:r>
          </a:p>
          <a:p>
            <a:r>
              <a:rPr lang="hr-HR" sz="2000" dirty="0"/>
              <a:t>   transparentni za potrošača</a:t>
            </a:r>
          </a:p>
          <a:p>
            <a:endParaRPr lang="hr-HR" sz="2000" dirty="0"/>
          </a:p>
          <a:p>
            <a:r>
              <a:rPr lang="hr-HR" sz="2000" dirty="0"/>
              <a:t>6. Pod propisanim uvjetima potrošač može promijeniti svoje   </a:t>
            </a:r>
          </a:p>
          <a:p>
            <a:r>
              <a:rPr lang="hr-HR" sz="2000" dirty="0"/>
              <a:t>    mišljenje</a:t>
            </a:r>
          </a:p>
          <a:p>
            <a:endParaRPr lang="hr-HR" sz="2000" dirty="0"/>
          </a:p>
          <a:p>
            <a:endParaRPr lang="hr-HR" sz="2000" dirty="0"/>
          </a:p>
          <a:p>
            <a:endParaRPr lang="hr-HR" sz="2000" dirty="0"/>
          </a:p>
          <a:p>
            <a:endParaRPr lang="hr-HR" sz="2000" dirty="0"/>
          </a:p>
        </p:txBody>
      </p:sp>
    </p:spTree>
    <p:extLst>
      <p:ext uri="{BB962C8B-B14F-4D97-AF65-F5344CB8AC3E}">
        <p14:creationId xmlns:p14="http://schemas.microsoft.com/office/powerpoint/2010/main" val="352320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39EB696D-1EC4-B48A-3E81-FC55FC66DFE1}"/>
              </a:ext>
            </a:extLst>
          </p:cNvPr>
          <p:cNvSpPr txBox="1"/>
          <p:nvPr/>
        </p:nvSpPr>
        <p:spPr>
          <a:xfrm>
            <a:off x="1153981" y="1997839"/>
            <a:ext cx="6406045" cy="3170099"/>
          </a:xfrm>
          <a:prstGeom prst="rect">
            <a:avLst/>
          </a:prstGeom>
          <a:noFill/>
        </p:spPr>
        <p:txBody>
          <a:bodyPr wrap="square">
            <a:spAutoFit/>
          </a:bodyPr>
          <a:lstStyle/>
          <a:p>
            <a:r>
              <a:rPr lang="hr-HR" sz="2000" dirty="0"/>
              <a:t>7. Stvoriti uvjete kako bi potrošač mogao usporediti cijene i ostvariti pravo na informirani izbor</a:t>
            </a:r>
          </a:p>
          <a:p>
            <a:endParaRPr lang="hr-HR" sz="2000" dirty="0"/>
          </a:p>
          <a:p>
            <a:r>
              <a:rPr lang="hr-HR" sz="2000" dirty="0"/>
              <a:t>8. Potrošač ne smije biti prevaren i zavaran</a:t>
            </a:r>
          </a:p>
          <a:p>
            <a:endParaRPr lang="hr-HR" sz="2000" dirty="0"/>
          </a:p>
          <a:p>
            <a:r>
              <a:rPr lang="hr-HR" sz="2000" dirty="0"/>
              <a:t>9. Potrošač mora biti zaštićen i u vrijeme dok je na godišnjem odmoru ili putovanju (u zemlji i inozemstvu)</a:t>
            </a:r>
          </a:p>
          <a:p>
            <a:endParaRPr lang="hr-HR" sz="2000" dirty="0"/>
          </a:p>
          <a:p>
            <a:r>
              <a:rPr lang="hr-HR" sz="2000" dirty="0"/>
              <a:t>10.Učinkovita naknada štete u prekograničnim    sporovima (kršenja prava potrošača)</a:t>
            </a:r>
          </a:p>
        </p:txBody>
      </p:sp>
    </p:spTree>
    <p:extLst>
      <p:ext uri="{BB962C8B-B14F-4D97-AF65-F5344CB8AC3E}">
        <p14:creationId xmlns:p14="http://schemas.microsoft.com/office/powerpoint/2010/main" val="79081265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214" name="TextBox 213">
            <a:extLst>
              <a:ext uri="{FF2B5EF4-FFF2-40B4-BE49-F238E27FC236}">
                <a16:creationId xmlns:a16="http://schemas.microsoft.com/office/drawing/2014/main" id="{A368FFDB-2182-0E46-DD38-799887CA1A5B}"/>
              </a:ext>
            </a:extLst>
          </p:cNvPr>
          <p:cNvSpPr txBox="1"/>
          <p:nvPr/>
        </p:nvSpPr>
        <p:spPr>
          <a:xfrm>
            <a:off x="1034712" y="890635"/>
            <a:ext cx="5704018" cy="4247317"/>
          </a:xfrm>
          <a:prstGeom prst="rect">
            <a:avLst/>
          </a:prstGeom>
          <a:noFill/>
        </p:spPr>
        <p:txBody>
          <a:bodyPr wrap="square">
            <a:spAutoFit/>
          </a:bodyPr>
          <a:lstStyle/>
          <a:p>
            <a:r>
              <a:rPr lang="hr-HR" sz="2000" dirty="0"/>
              <a:t>ZAŠTITA POTROŠAČA U REPUBLICI HRVATSKOJ</a:t>
            </a:r>
          </a:p>
          <a:p>
            <a:endParaRPr lang="hr-HR" dirty="0"/>
          </a:p>
          <a:p>
            <a:endParaRPr lang="hr-HR" dirty="0"/>
          </a:p>
          <a:p>
            <a:endParaRPr lang="hr-HR" dirty="0"/>
          </a:p>
          <a:p>
            <a:endParaRPr lang="hr-HR" dirty="0"/>
          </a:p>
          <a:p>
            <a:endParaRPr lang="hr-HR" dirty="0"/>
          </a:p>
          <a:p>
            <a:endParaRPr lang="hr-HR" dirty="0"/>
          </a:p>
          <a:p>
            <a:endParaRPr lang="hr-HR" dirty="0"/>
          </a:p>
          <a:p>
            <a:r>
              <a:rPr lang="hr-HR" dirty="0"/>
              <a:t>29. SVIBNJA 2003.</a:t>
            </a:r>
          </a:p>
          <a:p>
            <a:endParaRPr lang="hr-HR" dirty="0"/>
          </a:p>
          <a:p>
            <a:r>
              <a:rPr lang="hr-HR" dirty="0"/>
              <a:t>SABOR USVOJIO</a:t>
            </a:r>
          </a:p>
          <a:p>
            <a:r>
              <a:rPr lang="hr-HR" dirty="0"/>
              <a:t>PRVI HRVATSKI ZAKON O ZAŠTITI POTROŠAČA</a:t>
            </a:r>
          </a:p>
          <a:p>
            <a:endParaRPr lang="hr-HR" dirty="0"/>
          </a:p>
          <a:p>
            <a:r>
              <a:rPr lang="hr-HR" dirty="0"/>
              <a:t>Zakon stupio na snagu 10. lipnja 2003. godine</a:t>
            </a:r>
          </a:p>
          <a:p>
            <a:r>
              <a:rPr lang="hr-HR" dirty="0">
                <a:solidFill>
                  <a:srgbClr val="FF0000"/>
                </a:solidFill>
              </a:rPr>
              <a:t>Provedba Zakona započela 8. rujna 2003. godine</a:t>
            </a:r>
          </a:p>
        </p:txBody>
      </p:sp>
    </p:spTree>
    <p:extLst>
      <p:ext uri="{BB962C8B-B14F-4D97-AF65-F5344CB8AC3E}">
        <p14:creationId xmlns:p14="http://schemas.microsoft.com/office/powerpoint/2010/main" val="124653878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NOSITELJE ZAŠTITE POTROŠAČA</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F9C6849E-C510-240A-C02D-64B94D3289D3}"/>
              </a:ext>
            </a:extLst>
          </p:cNvPr>
          <p:cNvSpPr txBox="1"/>
          <p:nvPr/>
        </p:nvSpPr>
        <p:spPr>
          <a:xfrm>
            <a:off x="1153982" y="1398267"/>
            <a:ext cx="6406045" cy="4370427"/>
          </a:xfrm>
          <a:prstGeom prst="rect">
            <a:avLst/>
          </a:prstGeom>
          <a:noFill/>
        </p:spPr>
        <p:txBody>
          <a:bodyPr wrap="square">
            <a:spAutoFit/>
          </a:bodyPr>
          <a:lstStyle/>
          <a:p>
            <a:endParaRPr lang="hr-HR" dirty="0"/>
          </a:p>
          <a:p>
            <a:r>
              <a:rPr lang="hr-HR" sz="2000" dirty="0"/>
              <a:t>-TIJELA ZAKONODAVNE VLASTI</a:t>
            </a:r>
          </a:p>
          <a:p>
            <a:endParaRPr lang="hr-HR" sz="2000" dirty="0"/>
          </a:p>
          <a:p>
            <a:r>
              <a:rPr lang="hr-HR" sz="2000" dirty="0"/>
              <a:t>-TIJELA IZVRŠNE VLASTI</a:t>
            </a:r>
          </a:p>
          <a:p>
            <a:endParaRPr lang="hr-HR" sz="2000" dirty="0"/>
          </a:p>
          <a:p>
            <a:r>
              <a:rPr lang="hr-HR" sz="2000" dirty="0"/>
              <a:t>-LOKALNA I REGIONALNA SAMOUPRAVA</a:t>
            </a:r>
          </a:p>
          <a:p>
            <a:endParaRPr lang="hr-HR" sz="2000" dirty="0"/>
          </a:p>
          <a:p>
            <a:r>
              <a:rPr lang="hr-HR" sz="2000" dirty="0"/>
              <a:t>-INSPEKCIJSKE SLUŽBE </a:t>
            </a:r>
          </a:p>
          <a:p>
            <a:endParaRPr lang="hr-HR" sz="2000" dirty="0"/>
          </a:p>
          <a:p>
            <a:r>
              <a:rPr lang="hr-HR" sz="2000" dirty="0"/>
              <a:t>-SUDOVI ČASTI HGK I HOK-a</a:t>
            </a:r>
          </a:p>
          <a:p>
            <a:endParaRPr lang="hr-HR" sz="2000" dirty="0"/>
          </a:p>
          <a:p>
            <a:r>
              <a:rPr lang="hr-HR" sz="2000" dirty="0"/>
              <a:t>-UDRUGE ZA ZAŠTITU POTROŠAČA</a:t>
            </a:r>
          </a:p>
          <a:p>
            <a:endParaRPr lang="hr-HR" sz="2000" dirty="0"/>
          </a:p>
          <a:p>
            <a:r>
              <a:rPr lang="hr-HR" sz="2000" dirty="0"/>
              <a:t>-POTROŠAČI</a:t>
            </a:r>
          </a:p>
        </p:txBody>
      </p:sp>
    </p:spTree>
    <p:extLst>
      <p:ext uri="{BB962C8B-B14F-4D97-AF65-F5344CB8AC3E}">
        <p14:creationId xmlns:p14="http://schemas.microsoft.com/office/powerpoint/2010/main" val="247178260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69FCEBCD-75F0-7A6F-8E59-8204FD4CC44C}"/>
                  </a:ext>
                </a:extLst>
              </p:cNvPr>
              <p:cNvSpPr txBox="1"/>
              <p:nvPr/>
            </p:nvSpPr>
            <p:spPr>
              <a:xfrm>
                <a:off x="1153982" y="2413337"/>
                <a:ext cx="6406045" cy="1938992"/>
              </a:xfrm>
              <a:prstGeom prst="rect">
                <a:avLst/>
              </a:prstGeom>
              <a:noFill/>
            </p:spPr>
            <p:txBody>
              <a:bodyPr wrap="square">
                <a:spAutoFit/>
              </a:bodyPr>
              <a:lstStyle/>
              <a:p>
                <a:r>
                  <a:rPr lang="hr-HR" sz="2000" dirty="0"/>
                  <a:t>GENERALNI ZADATAK</a:t>
                </a:r>
              </a:p>
              <a:p>
                <a:endParaRPr lang="hr-HR" sz="2000" dirty="0"/>
              </a:p>
              <a:p>
                <a:r>
                  <a:rPr lang="hr-HR" sz="2000" b="1" dirty="0"/>
                  <a:t>AKTIVAN GRAĐANIN </a:t>
                </a:r>
                <a14:m>
                  <m:oMath xmlns:m="http://schemas.openxmlformats.org/officeDocument/2006/math">
                    <m:r>
                      <a:rPr lang="hr-HR" sz="2000" b="1" i="1" smtClean="0">
                        <a:latin typeface="Cambria Math" panose="02040503050406030204" pitchFamily="18" charset="0"/>
                        <a:ea typeface="Cambria Math" panose="02040503050406030204" pitchFamily="18" charset="0"/>
                      </a:rPr>
                      <m:t>=</m:t>
                    </m:r>
                  </m:oMath>
                </a14:m>
                <a:r>
                  <a:rPr lang="hr-HR" sz="2000" b="1" dirty="0"/>
                  <a:t> ZAŠTIČEN POTROŠAČ</a:t>
                </a:r>
              </a:p>
              <a:p>
                <a:endParaRPr lang="hr-HR" sz="2000" dirty="0"/>
              </a:p>
              <a:p>
                <a:endParaRPr lang="hr-HR" sz="2000" dirty="0"/>
              </a:p>
              <a:p>
                <a:r>
                  <a:rPr lang="hr-HR" sz="2000" dirty="0"/>
                  <a:t>EU, Beč, 15. ožujka 2006.</a:t>
                </a:r>
              </a:p>
            </p:txBody>
          </p:sp>
        </mc:Choice>
        <mc:Fallback xmlns="">
          <p:sp>
            <p:nvSpPr>
              <p:cNvPr id="4" name="TextBox 3">
                <a:extLst>
                  <a:ext uri="{FF2B5EF4-FFF2-40B4-BE49-F238E27FC236}">
                    <a16:creationId xmlns:a16="http://schemas.microsoft.com/office/drawing/2014/main" xmlns:a14="http://schemas.microsoft.com/office/drawing/2010/main" xmlns="" id="{69FCEBCD-75F0-7A6F-8E59-8204FD4CC44C}"/>
                  </a:ext>
                </a:extLst>
              </p:cNvPr>
              <p:cNvSpPr txBox="1">
                <a:spLocks noRot="1" noChangeAspect="1" noMove="1" noResize="1" noEditPoints="1" noAdjustHandles="1" noChangeArrowheads="1" noChangeShapeType="1" noTextEdit="1"/>
              </p:cNvSpPr>
              <p:nvPr/>
            </p:nvSpPr>
            <p:spPr>
              <a:xfrm>
                <a:off x="1153982" y="2413337"/>
                <a:ext cx="6406045" cy="1938992"/>
              </a:xfrm>
              <a:prstGeom prst="rect">
                <a:avLst/>
              </a:prstGeom>
              <a:blipFill rotWithShape="1">
                <a:blip r:embed="rId5"/>
                <a:stretch>
                  <a:fillRect l="-951" t="-1572" b="-4717"/>
                </a:stretch>
              </a:blipFill>
            </p:spPr>
            <p:txBody>
              <a:bodyPr/>
              <a:lstStyle/>
              <a:p>
                <a:r>
                  <a:rPr lang="en-US">
                    <a:noFill/>
                  </a:rPr>
                  <a:t> </a:t>
                </a:r>
              </a:p>
            </p:txBody>
          </p:sp>
        </mc:Fallback>
      </mc:AlternateContent>
    </p:spTree>
    <p:extLst>
      <p:ext uri="{BB962C8B-B14F-4D97-AF65-F5344CB8AC3E}">
        <p14:creationId xmlns:p14="http://schemas.microsoft.com/office/powerpoint/2010/main" val="351174579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417627"/>
            <a:ext cx="8229240" cy="980640"/>
          </a:xfrm>
          <a:prstGeom prst="rect">
            <a:avLst/>
          </a:prstGeom>
          <a:noFill/>
          <a:ln>
            <a:noFill/>
          </a:ln>
        </p:spPr>
        <p:txBody>
          <a:bodyPr lIns="90000" tIns="45000" rIns="90000" bIns="45000" anchor="ctr">
            <a:normAutofit/>
          </a:bodyPr>
          <a:lstStyle/>
          <a:p>
            <a:pPr>
              <a:lnSpc>
                <a:spcPct val="100000"/>
              </a:lnSpc>
            </a:pP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ACAACBAC-0746-7C55-720F-ADC6BD759ED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6A7268F7-1A56-1A08-AA34-7642BF57E7C2}"/>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562EFFB0-B3B7-D597-F20B-C961519748A0}"/>
              </a:ext>
            </a:extLst>
          </p:cNvPr>
          <p:cNvSpPr txBox="1"/>
          <p:nvPr/>
        </p:nvSpPr>
        <p:spPr>
          <a:xfrm>
            <a:off x="1153982" y="2399929"/>
            <a:ext cx="6406045" cy="2554545"/>
          </a:xfrm>
          <a:prstGeom prst="rect">
            <a:avLst/>
          </a:prstGeom>
          <a:noFill/>
        </p:spPr>
        <p:txBody>
          <a:bodyPr wrap="square">
            <a:spAutoFit/>
          </a:bodyPr>
          <a:lstStyle/>
          <a:p>
            <a:r>
              <a:rPr lang="hr-HR" sz="2000" dirty="0"/>
              <a:t>Zajednički cilj edukacije potrošača je:</a:t>
            </a:r>
          </a:p>
          <a:p>
            <a:r>
              <a:rPr lang="hr-HR" sz="2000" dirty="0"/>
              <a:t>“ od oko 70 % pasivnih kupca i korisnika usluga nužno je stvoriti aktivnoga potrošača, svjesnoga svojih, na zakonima utemeljenih prava,  uz visoku razinu  zajamčene kvalitete roba i usluga, uz kulturan i čovjeka dostojan odnos proizvođača i davatelja usluga, te na zakonu utemeljenu zaštitu svakog potrošača kao i zaštitu od mita, korupcije, birokratske i monopolističke samovolje“.</a:t>
            </a:r>
          </a:p>
        </p:txBody>
      </p:sp>
    </p:spTree>
    <p:extLst>
      <p:ext uri="{BB962C8B-B14F-4D97-AF65-F5344CB8AC3E}">
        <p14:creationId xmlns:p14="http://schemas.microsoft.com/office/powerpoint/2010/main" val="252702301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pic>
        <p:nvPicPr>
          <p:cNvPr id="3" name="Picture 2">
            <a:extLst>
              <a:ext uri="{FF2B5EF4-FFF2-40B4-BE49-F238E27FC236}">
                <a16:creationId xmlns:a16="http://schemas.microsoft.com/office/drawing/2014/main" id="{36934597-AE14-1FC7-FA93-29FF6F23A156}"/>
              </a:ext>
            </a:extLst>
          </p:cNvPr>
          <p:cNvPicPr>
            <a:picLocks noChangeAspect="1"/>
          </p:cNvPicPr>
          <p:nvPr/>
        </p:nvPicPr>
        <p:blipFill>
          <a:blip r:embed="rId5"/>
          <a:stretch>
            <a:fillRect/>
          </a:stretch>
        </p:blipFill>
        <p:spPr>
          <a:xfrm>
            <a:off x="822635" y="1331794"/>
            <a:ext cx="7498730" cy="4194412"/>
          </a:xfrm>
          <a:prstGeom prst="rect">
            <a:avLst/>
          </a:prstGeom>
        </p:spPr>
      </p:pic>
    </p:spTree>
    <p:extLst>
      <p:ext uri="{BB962C8B-B14F-4D97-AF65-F5344CB8AC3E}">
        <p14:creationId xmlns:p14="http://schemas.microsoft.com/office/powerpoint/2010/main" val="367320176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3" name="TextBox 2">
            <a:extLst>
              <a:ext uri="{FF2B5EF4-FFF2-40B4-BE49-F238E27FC236}">
                <a16:creationId xmlns:a16="http://schemas.microsoft.com/office/drawing/2014/main" id="{89FDCA1A-EA27-0676-9B2B-4E97E4BD25B5}"/>
              </a:ext>
            </a:extLst>
          </p:cNvPr>
          <p:cNvSpPr txBox="1"/>
          <p:nvPr/>
        </p:nvSpPr>
        <p:spPr>
          <a:xfrm>
            <a:off x="1153982" y="719762"/>
            <a:ext cx="6406045" cy="5878532"/>
          </a:xfrm>
          <a:prstGeom prst="rect">
            <a:avLst/>
          </a:prstGeom>
          <a:noFill/>
        </p:spPr>
        <p:txBody>
          <a:bodyPr wrap="square">
            <a:spAutoFit/>
          </a:bodyPr>
          <a:lstStyle/>
          <a:p>
            <a:r>
              <a:rPr lang="pl-PL" sz="2400" b="1" dirty="0"/>
              <a:t>ZADACI ZAŠTITE POTROŠAČA U RH</a:t>
            </a:r>
          </a:p>
          <a:p>
            <a:endParaRPr lang="pl-PL" sz="2400" b="1" dirty="0"/>
          </a:p>
          <a:p>
            <a:endParaRPr lang="pl-PL" sz="2000" b="1" dirty="0"/>
          </a:p>
          <a:p>
            <a:r>
              <a:rPr lang="pl-PL" sz="2000" dirty="0">
                <a:solidFill>
                  <a:srgbClr val="FF0000"/>
                </a:solidFill>
              </a:rPr>
              <a:t>1.</a:t>
            </a:r>
            <a:r>
              <a:rPr lang="pl-PL" sz="2000" dirty="0"/>
              <a:t> </a:t>
            </a:r>
          </a:p>
          <a:p>
            <a:endParaRPr lang="pl-PL" sz="2000" dirty="0"/>
          </a:p>
          <a:p>
            <a:endParaRPr lang="pl-PL" sz="2000" dirty="0"/>
          </a:p>
          <a:p>
            <a:r>
              <a:rPr lang="pl-PL" sz="2000" dirty="0"/>
              <a:t>SUSTAVNO INFORMIRAN, EDUCIRAN POTROŠAČ</a:t>
            </a:r>
          </a:p>
          <a:p>
            <a:endParaRPr lang="pl-PL" sz="2000" dirty="0"/>
          </a:p>
          <a:p>
            <a:r>
              <a:rPr lang="pl-PL" sz="2000" dirty="0"/>
              <a:t>                                       =</a:t>
            </a:r>
          </a:p>
          <a:p>
            <a:endParaRPr lang="pl-PL" sz="2000" dirty="0"/>
          </a:p>
          <a:p>
            <a:r>
              <a:rPr lang="pl-PL" sz="2000" dirty="0"/>
              <a:t>ZAŠTIČEN POTROŠAČ I SUBJEKT  NA TRŽIŠTU ROBA I USLUGA</a:t>
            </a:r>
          </a:p>
          <a:p>
            <a:endParaRPr lang="pl-PL" sz="2000" dirty="0"/>
          </a:p>
          <a:p>
            <a:endParaRPr lang="pl-PL" dirty="0"/>
          </a:p>
          <a:p>
            <a:endParaRPr lang="pl-PL" dirty="0"/>
          </a:p>
          <a:p>
            <a:endParaRPr lang="pl-PL" dirty="0"/>
          </a:p>
          <a:p>
            <a:endParaRPr lang="pl-PL" dirty="0"/>
          </a:p>
          <a:p>
            <a:endParaRPr lang="pl-PL" dirty="0"/>
          </a:p>
          <a:p>
            <a:endParaRPr lang="pl-PL" dirty="0"/>
          </a:p>
        </p:txBody>
      </p:sp>
    </p:spTree>
    <p:extLst>
      <p:ext uri="{BB962C8B-B14F-4D97-AF65-F5344CB8AC3E}">
        <p14:creationId xmlns:p14="http://schemas.microsoft.com/office/powerpoint/2010/main" val="2107997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E2D9B8A1-394F-C45B-E15A-D3373D8820EA}"/>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20A43CFE-04FC-CBC2-C99A-E3619C8BB865}"/>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8052B2C8-3DFA-BEE5-4F38-86A037347B28}"/>
              </a:ext>
            </a:extLst>
          </p:cNvPr>
          <p:cNvSpPr txBox="1"/>
          <p:nvPr/>
        </p:nvSpPr>
        <p:spPr>
          <a:xfrm>
            <a:off x="1153982" y="2305615"/>
            <a:ext cx="6406045" cy="2554545"/>
          </a:xfrm>
          <a:prstGeom prst="rect">
            <a:avLst/>
          </a:prstGeom>
          <a:noFill/>
        </p:spPr>
        <p:txBody>
          <a:bodyPr wrap="square">
            <a:spAutoFit/>
          </a:bodyPr>
          <a:lstStyle/>
          <a:p>
            <a:r>
              <a:rPr lang="hr-HR" sz="2000" dirty="0">
                <a:solidFill>
                  <a:srgbClr val="FF0000"/>
                </a:solidFill>
              </a:rPr>
              <a:t>2. </a:t>
            </a:r>
          </a:p>
          <a:p>
            <a:endParaRPr lang="hr-HR" sz="2000" dirty="0"/>
          </a:p>
          <a:p>
            <a:r>
              <a:rPr lang="hr-HR" sz="2000" dirty="0"/>
              <a:t>INFORMIRAN, SUSTAVNO  EDUCIRAN I NADZIRAN     </a:t>
            </a:r>
          </a:p>
          <a:p>
            <a:r>
              <a:rPr lang="hr-HR" sz="2000" dirty="0"/>
              <a:t>                              TRGOVAC</a:t>
            </a:r>
          </a:p>
          <a:p>
            <a:endParaRPr lang="hr-HR" sz="2000" dirty="0"/>
          </a:p>
          <a:p>
            <a:r>
              <a:rPr lang="hr-HR" sz="2000" dirty="0"/>
              <a:t>        značajno smanjuje kršenje zakona i prava potrošača</a:t>
            </a:r>
          </a:p>
          <a:p>
            <a:r>
              <a:rPr lang="hr-HR" sz="2000" dirty="0"/>
              <a:t>         Jamstvo kako će tržište funkcionirati u skladu sa  </a:t>
            </a:r>
          </a:p>
          <a:p>
            <a:r>
              <a:rPr lang="hr-HR" sz="2000" dirty="0"/>
              <a:t>   DOBRIM POSLOVNIM / TRGOVAČKIM  OBIČAJIMA</a:t>
            </a:r>
          </a:p>
        </p:txBody>
      </p:sp>
    </p:spTree>
    <p:extLst>
      <p:ext uri="{BB962C8B-B14F-4D97-AF65-F5344CB8AC3E}">
        <p14:creationId xmlns:p14="http://schemas.microsoft.com/office/powerpoint/2010/main" val="3927625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6754126-5D39-8130-0FAA-EDCC4D9304EE}"/>
              </a:ext>
            </a:extLst>
          </p:cNvPr>
          <p:cNvPicPr>
            <a:picLocks noChangeAspect="1"/>
          </p:cNvPicPr>
          <p:nvPr/>
        </p:nvPicPr>
        <p:blipFill>
          <a:blip r:embed="rId2"/>
          <a:stretch>
            <a:fillRect/>
          </a:stretch>
        </p:blipFill>
        <p:spPr>
          <a:xfrm>
            <a:off x="0" y="0"/>
            <a:ext cx="1072989" cy="987638"/>
          </a:xfrm>
          <a:prstGeom prst="rect">
            <a:avLst/>
          </a:prstGeom>
        </p:spPr>
      </p:pic>
      <p:pic>
        <p:nvPicPr>
          <p:cNvPr id="3" name="Picture 2">
            <a:extLst>
              <a:ext uri="{FF2B5EF4-FFF2-40B4-BE49-F238E27FC236}">
                <a16:creationId xmlns:a16="http://schemas.microsoft.com/office/drawing/2014/main" id="{2EFAE684-92F7-2539-5474-A51A3C432C45}"/>
              </a:ext>
            </a:extLst>
          </p:cNvPr>
          <p:cNvPicPr>
            <a:picLocks noChangeAspect="1"/>
          </p:cNvPicPr>
          <p:nvPr/>
        </p:nvPicPr>
        <p:blipFill>
          <a:blip r:embed="rId3"/>
          <a:stretch>
            <a:fillRect/>
          </a:stretch>
        </p:blipFill>
        <p:spPr>
          <a:xfrm>
            <a:off x="7558903" y="0"/>
            <a:ext cx="1585097" cy="1335140"/>
          </a:xfrm>
          <a:prstGeom prst="rect">
            <a:avLst/>
          </a:prstGeom>
        </p:spPr>
      </p:pic>
      <p:sp>
        <p:nvSpPr>
          <p:cNvPr id="5" name="TextBox 4">
            <a:extLst>
              <a:ext uri="{FF2B5EF4-FFF2-40B4-BE49-F238E27FC236}">
                <a16:creationId xmlns:a16="http://schemas.microsoft.com/office/drawing/2014/main" id="{1F67DCC1-BA8D-2E37-47ED-21AB809474DF}"/>
              </a:ext>
            </a:extLst>
          </p:cNvPr>
          <p:cNvSpPr txBox="1"/>
          <p:nvPr/>
        </p:nvSpPr>
        <p:spPr>
          <a:xfrm>
            <a:off x="1072989" y="1862653"/>
            <a:ext cx="6485914" cy="1938992"/>
          </a:xfrm>
          <a:prstGeom prst="rect">
            <a:avLst/>
          </a:prstGeom>
          <a:noFill/>
        </p:spPr>
        <p:txBody>
          <a:bodyPr wrap="square">
            <a:spAutoFit/>
          </a:bodyPr>
          <a:lstStyle/>
          <a:p>
            <a:r>
              <a:rPr lang="hr-HR" sz="2000" dirty="0">
                <a:solidFill>
                  <a:srgbClr val="FF0000"/>
                </a:solidFill>
              </a:rPr>
              <a:t>3. </a:t>
            </a:r>
          </a:p>
          <a:p>
            <a:endParaRPr lang="hr-HR" sz="2000" dirty="0"/>
          </a:p>
          <a:p>
            <a:r>
              <a:rPr lang="hr-HR" sz="2000" dirty="0"/>
              <a:t> Stručno osposobljene i kadrovski ekipirane udruge za zaštitu </a:t>
            </a:r>
          </a:p>
          <a:p>
            <a:r>
              <a:rPr lang="hr-HR" sz="2000" dirty="0"/>
              <a:t>potrošača jamstvo su sustavnoga informiranja, edukacije i</a:t>
            </a:r>
          </a:p>
          <a:p>
            <a:r>
              <a:rPr lang="hr-HR" sz="2000" dirty="0"/>
              <a:t>savjetovanja potrošača  i sustavnoga promicanja najviših vrijednosti politike zaštite potrošača EU.</a:t>
            </a:r>
          </a:p>
        </p:txBody>
      </p:sp>
    </p:spTree>
    <p:extLst>
      <p:ext uri="{BB962C8B-B14F-4D97-AF65-F5344CB8AC3E}">
        <p14:creationId xmlns:p14="http://schemas.microsoft.com/office/powerpoint/2010/main" val="38473806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sz="28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9317F5DB-9A37-075A-3DFB-5D378E71883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E1067C6B-2F5F-7515-D014-5D68B8800B4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542A1EE0-CB04-A800-BE01-7CB0550470A7}"/>
              </a:ext>
            </a:extLst>
          </p:cNvPr>
          <p:cNvSpPr txBox="1"/>
          <p:nvPr/>
        </p:nvSpPr>
        <p:spPr>
          <a:xfrm>
            <a:off x="1394431" y="1398267"/>
            <a:ext cx="6406045" cy="4524315"/>
          </a:xfrm>
          <a:prstGeom prst="rect">
            <a:avLst/>
          </a:prstGeom>
          <a:noFill/>
        </p:spPr>
        <p:txBody>
          <a:bodyPr wrap="square">
            <a:spAutoFit/>
          </a:bodyPr>
          <a:lstStyle/>
          <a:p>
            <a:r>
              <a:rPr lang="hr-HR" sz="2000" dirty="0"/>
              <a:t>                    </a:t>
            </a:r>
            <a:r>
              <a:rPr lang="hr-HR" sz="2800" dirty="0"/>
              <a:t>ZAŠTITA POTROŠAČA </a:t>
            </a:r>
          </a:p>
          <a:p>
            <a:endParaRPr lang="hr-HR" sz="2000" dirty="0"/>
          </a:p>
          <a:p>
            <a:pPr algn="ctr"/>
            <a:r>
              <a:rPr lang="hr-HR" sz="2000" dirty="0"/>
              <a:t>ZALAGANJE ZA POŠTENE ODNOSE NA TRŽIŠTU </a:t>
            </a:r>
          </a:p>
          <a:p>
            <a:pPr algn="ctr"/>
            <a:r>
              <a:rPr lang="hr-HR" sz="2000" dirty="0"/>
              <a:t>+</a:t>
            </a:r>
          </a:p>
          <a:p>
            <a:pPr algn="ctr"/>
            <a:r>
              <a:rPr lang="hr-HR" sz="2000" dirty="0"/>
              <a:t>ZALAGANJE ZA VIŠU RAZINU KVALITETE </a:t>
            </a:r>
          </a:p>
          <a:p>
            <a:pPr algn="ctr"/>
            <a:r>
              <a:rPr lang="hr-HR" sz="2000" dirty="0"/>
              <a:t>ROBA I USLUGA </a:t>
            </a:r>
          </a:p>
          <a:p>
            <a:pPr algn="ctr"/>
            <a:r>
              <a:rPr lang="hr-HR" sz="2000" dirty="0"/>
              <a:t>+</a:t>
            </a:r>
          </a:p>
          <a:p>
            <a:pPr algn="ctr"/>
            <a:r>
              <a:rPr lang="hr-HR" sz="2000" dirty="0"/>
              <a:t>ZALAGANJE ZA POŠTIVANJE ZAKONA I</a:t>
            </a:r>
          </a:p>
          <a:p>
            <a:pPr algn="ctr"/>
            <a:r>
              <a:rPr lang="hr-HR" sz="2000" dirty="0"/>
              <a:t>IMPLEMENTACIJU EU STANDARDA I</a:t>
            </a:r>
          </a:p>
          <a:p>
            <a:pPr algn="ctr"/>
            <a:r>
              <a:rPr lang="hr-HR" sz="2000" dirty="0"/>
              <a:t>VRIJEDNOSTI NA NAŠE TRŽIŠTE </a:t>
            </a:r>
          </a:p>
          <a:p>
            <a:pPr algn="ctr"/>
            <a:r>
              <a:rPr lang="hr-HR" sz="2000" dirty="0"/>
              <a:t>+</a:t>
            </a:r>
          </a:p>
          <a:p>
            <a:pPr algn="ctr"/>
            <a:r>
              <a:rPr lang="hr-HR" sz="2000" dirty="0"/>
              <a:t>ZALAGANJE  ZA STVARANJE </a:t>
            </a:r>
          </a:p>
          <a:p>
            <a:pPr algn="ctr"/>
            <a:r>
              <a:rPr lang="hr-HR" sz="2000" dirty="0"/>
              <a:t>“AKTIVNOG POTROŠAČA”</a:t>
            </a:r>
          </a:p>
          <a:p>
            <a:pPr algn="ctr"/>
            <a:r>
              <a:rPr lang="hr-HR" sz="2000" dirty="0"/>
              <a:t>KAO SUBJEKTA NA TRŽIŠTU  </a:t>
            </a:r>
          </a:p>
        </p:txBody>
      </p:sp>
    </p:spTree>
    <p:extLst>
      <p:ext uri="{BB962C8B-B14F-4D97-AF65-F5344CB8AC3E}">
        <p14:creationId xmlns:p14="http://schemas.microsoft.com/office/powerpoint/2010/main" val="339864112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F5B96D7-0EED-FCF0-CE7D-D2217C71D5E3}"/>
              </a:ext>
            </a:extLst>
          </p:cNvPr>
          <p:cNvPicPr>
            <a:picLocks noChangeAspect="1"/>
          </p:cNvPicPr>
          <p:nvPr/>
        </p:nvPicPr>
        <p:blipFill>
          <a:blip r:embed="rId2"/>
          <a:stretch>
            <a:fillRect/>
          </a:stretch>
        </p:blipFill>
        <p:spPr>
          <a:xfrm>
            <a:off x="0" y="0"/>
            <a:ext cx="1072989" cy="987638"/>
          </a:xfrm>
          <a:prstGeom prst="rect">
            <a:avLst/>
          </a:prstGeom>
        </p:spPr>
      </p:pic>
      <p:pic>
        <p:nvPicPr>
          <p:cNvPr id="4" name="Picture 3">
            <a:extLst>
              <a:ext uri="{FF2B5EF4-FFF2-40B4-BE49-F238E27FC236}">
                <a16:creationId xmlns:a16="http://schemas.microsoft.com/office/drawing/2014/main" id="{DF946D37-70A3-E557-7D7D-4C9BA2A29D14}"/>
              </a:ext>
            </a:extLst>
          </p:cNvPr>
          <p:cNvPicPr>
            <a:picLocks noChangeAspect="1"/>
          </p:cNvPicPr>
          <p:nvPr/>
        </p:nvPicPr>
        <p:blipFill>
          <a:blip r:embed="rId3"/>
          <a:stretch>
            <a:fillRect/>
          </a:stretch>
        </p:blipFill>
        <p:spPr>
          <a:xfrm>
            <a:off x="7558903" y="0"/>
            <a:ext cx="1585097" cy="1335140"/>
          </a:xfrm>
          <a:prstGeom prst="rect">
            <a:avLst/>
          </a:prstGeom>
        </p:spPr>
      </p:pic>
      <p:sp>
        <p:nvSpPr>
          <p:cNvPr id="6" name="TextBox 5">
            <a:extLst>
              <a:ext uri="{FF2B5EF4-FFF2-40B4-BE49-F238E27FC236}">
                <a16:creationId xmlns:a16="http://schemas.microsoft.com/office/drawing/2014/main" id="{DD35FCB7-55B1-EA80-7E7F-C06CD11B833E}"/>
              </a:ext>
            </a:extLst>
          </p:cNvPr>
          <p:cNvSpPr txBox="1"/>
          <p:nvPr/>
        </p:nvSpPr>
        <p:spPr>
          <a:xfrm>
            <a:off x="1072989" y="1582341"/>
            <a:ext cx="6485914" cy="4832092"/>
          </a:xfrm>
          <a:prstGeom prst="rect">
            <a:avLst/>
          </a:prstGeom>
          <a:noFill/>
        </p:spPr>
        <p:txBody>
          <a:bodyPr wrap="square">
            <a:spAutoFit/>
          </a:bodyPr>
          <a:lstStyle/>
          <a:p>
            <a:r>
              <a:rPr lang="hr-HR" dirty="0"/>
              <a:t>                       </a:t>
            </a:r>
            <a:r>
              <a:rPr lang="hr-HR" sz="2000" dirty="0"/>
              <a:t>UNIJA POTROŠAČA HRVATSKE</a:t>
            </a:r>
          </a:p>
          <a:p>
            <a:endParaRPr lang="hr-HR" dirty="0"/>
          </a:p>
          <a:p>
            <a:pPr algn="just"/>
            <a:r>
              <a:rPr lang="hr-HR" dirty="0"/>
              <a:t>Prva udruga za zaštitu potrošača osnovana je 1997.g., a prvi Zakon o zaštiti potrošača donesen je 2003.g. čime je započeo postupak implementacije smjernica i direktiva Europske unije u ovom području. </a:t>
            </a:r>
          </a:p>
          <a:p>
            <a:endParaRPr lang="hr-HR" dirty="0"/>
          </a:p>
          <a:p>
            <a:pPr algn="just"/>
            <a:r>
              <a:rPr lang="hr-HR" dirty="0"/>
              <a:t>Unija potrošača Hrvatske “UPH” osnovana je 2019. spajanjem dvaju saveza koji su još od 2000 godine djelovali na nacionalnoj i međunarodnoj razini koji okupljaju vise od 14 članova . Djeluje na području zaštite svih ljudskih, a posebno prava potrošača. Temeljni cilj Unije kao krovne nacionalne organizacije za zaštitu potrošača je jačanje kapaciteta udruga članica usmjeravanjem na modernizaciju sustava u skladu s pravnom stečevinom EU. </a:t>
            </a:r>
          </a:p>
          <a:p>
            <a:endParaRPr lang="hr-HR" dirty="0"/>
          </a:p>
          <a:p>
            <a:endParaRPr lang="hr-HR" dirty="0"/>
          </a:p>
          <a:p>
            <a:endParaRPr lang="hr-HR" dirty="0"/>
          </a:p>
        </p:txBody>
      </p:sp>
    </p:spTree>
    <p:extLst>
      <p:ext uri="{BB962C8B-B14F-4D97-AF65-F5344CB8AC3E}">
        <p14:creationId xmlns:p14="http://schemas.microsoft.com/office/powerpoint/2010/main" val="1667375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0C90A7-728C-AD90-6657-44DFBD86FAF3}"/>
              </a:ext>
            </a:extLst>
          </p:cNvPr>
          <p:cNvSpPr txBox="1"/>
          <p:nvPr/>
        </p:nvSpPr>
        <p:spPr>
          <a:xfrm>
            <a:off x="1431235" y="2123015"/>
            <a:ext cx="6127668" cy="3139321"/>
          </a:xfrm>
          <a:prstGeom prst="rect">
            <a:avLst/>
          </a:prstGeom>
          <a:noFill/>
        </p:spPr>
        <p:txBody>
          <a:bodyPr wrap="square">
            <a:spAutoFit/>
          </a:bodyPr>
          <a:lstStyle/>
          <a:p>
            <a:pPr algn="just"/>
            <a:r>
              <a:rPr lang="hr-HR" dirty="0"/>
              <a:t>UPH je član  BEUC-a (Europska potrošačka organizacija) i ANEC-a (Europska organizacija za normizaciju),također ima svoje predstavnike u EC( savjetodavna grupa za zaštitu potrošača), preko kojih je uz suradnju sa srodnim udrugama u Europi uključena u sve europske procese I kreiranje legislative vezane za zaštitu prava potrošača.</a:t>
            </a:r>
          </a:p>
          <a:p>
            <a:endParaRPr lang="hr-HR" dirty="0"/>
          </a:p>
          <a:p>
            <a:pPr algn="just"/>
            <a:r>
              <a:rPr lang="hr-HR" dirty="0"/>
              <a:t>UPH ima cilj postati snažna krovna organizacija svih potrošačkih udruga u RH , sa dovoljnim brojem stručnih zaposlenika kako bi mogla obavljati sve zadaće   sukladno  Zakonu o zaštiti potrošača RH i direktivama  EU i UN-a.</a:t>
            </a:r>
          </a:p>
        </p:txBody>
      </p:sp>
      <p:pic>
        <p:nvPicPr>
          <p:cNvPr id="4" name="Picture 3">
            <a:extLst>
              <a:ext uri="{FF2B5EF4-FFF2-40B4-BE49-F238E27FC236}">
                <a16:creationId xmlns:a16="http://schemas.microsoft.com/office/drawing/2014/main" id="{4A6DC3F3-8EF0-8C40-3F04-0832A752EE29}"/>
              </a:ext>
            </a:extLst>
          </p:cNvPr>
          <p:cNvPicPr>
            <a:picLocks noChangeAspect="1"/>
          </p:cNvPicPr>
          <p:nvPr/>
        </p:nvPicPr>
        <p:blipFill>
          <a:blip r:embed="rId2"/>
          <a:stretch>
            <a:fillRect/>
          </a:stretch>
        </p:blipFill>
        <p:spPr>
          <a:xfrm>
            <a:off x="0" y="0"/>
            <a:ext cx="1072989" cy="987638"/>
          </a:xfrm>
          <a:prstGeom prst="rect">
            <a:avLst/>
          </a:prstGeom>
        </p:spPr>
      </p:pic>
      <p:pic>
        <p:nvPicPr>
          <p:cNvPr id="5" name="Picture 4">
            <a:extLst>
              <a:ext uri="{FF2B5EF4-FFF2-40B4-BE49-F238E27FC236}">
                <a16:creationId xmlns:a16="http://schemas.microsoft.com/office/drawing/2014/main" id="{960940ED-3351-AD87-8341-46892BBA60F2}"/>
              </a:ext>
            </a:extLst>
          </p:cNvPr>
          <p:cNvPicPr>
            <a:picLocks noChangeAspect="1"/>
          </p:cNvPicPr>
          <p:nvPr/>
        </p:nvPicPr>
        <p:blipFill>
          <a:blip r:embed="rId3"/>
          <a:stretch>
            <a:fillRect/>
          </a:stretch>
        </p:blipFill>
        <p:spPr>
          <a:xfrm>
            <a:off x="7558903" y="0"/>
            <a:ext cx="1585097" cy="1335140"/>
          </a:xfrm>
          <a:prstGeom prst="rect">
            <a:avLst/>
          </a:prstGeom>
        </p:spPr>
      </p:pic>
    </p:spTree>
    <p:extLst>
      <p:ext uri="{BB962C8B-B14F-4D97-AF65-F5344CB8AC3E}">
        <p14:creationId xmlns:p14="http://schemas.microsoft.com/office/powerpoint/2010/main" val="3447512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r>
              <a:rPr lang="hr-HR" sz="2400" b="1" spc="-1" dirty="0">
                <a:solidFill>
                  <a:srgbClr val="000000"/>
                </a:solidFill>
                <a:uFill>
                  <a:solidFill>
                    <a:srgbClr val="FFFFFF"/>
                  </a:solidFill>
                </a:uFill>
              </a:rPr>
              <a:t>ZADACI UDRUGA ZA ZAŠTIT POTROŠAČA</a:t>
            </a:r>
            <a:endParaRPr lang="es-ES" sz="24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F9E0EF81-38EB-EDD4-CE66-3DC18366ACF5}"/>
              </a:ext>
            </a:extLst>
          </p:cNvPr>
          <p:cNvSpPr txBox="1"/>
          <p:nvPr/>
        </p:nvSpPr>
        <p:spPr>
          <a:xfrm>
            <a:off x="1153982" y="2163904"/>
            <a:ext cx="6406045" cy="3477875"/>
          </a:xfrm>
          <a:prstGeom prst="rect">
            <a:avLst/>
          </a:prstGeom>
          <a:noFill/>
        </p:spPr>
        <p:txBody>
          <a:bodyPr wrap="square">
            <a:spAutoFit/>
          </a:bodyPr>
          <a:lstStyle/>
          <a:p>
            <a:r>
              <a:rPr lang="hr-HR" dirty="0"/>
              <a:t> </a:t>
            </a:r>
            <a:r>
              <a:rPr lang="hr-HR" sz="2000" dirty="0"/>
              <a:t>Pružati preventivnu zaštitu putem informiranja i savjetovanja </a:t>
            </a:r>
          </a:p>
          <a:p>
            <a:r>
              <a:rPr lang="hr-HR" sz="2000" dirty="0"/>
              <a:t> potrošača o njihovim pravima i obvezama</a:t>
            </a:r>
          </a:p>
          <a:p>
            <a:endParaRPr lang="hr-HR" sz="2000" dirty="0"/>
          </a:p>
          <a:p>
            <a:r>
              <a:rPr lang="hr-HR" sz="2000" dirty="0"/>
              <a:t>  Davati primjedbe i prijedloge pri donošenju propisa koji se </a:t>
            </a:r>
          </a:p>
          <a:p>
            <a:r>
              <a:rPr lang="hr-HR" sz="2000" dirty="0"/>
              <a:t>  odnose na područje zaštite potrošača</a:t>
            </a:r>
          </a:p>
          <a:p>
            <a:endParaRPr lang="hr-HR" sz="2000" dirty="0"/>
          </a:p>
          <a:p>
            <a:r>
              <a:rPr lang="hr-HR" sz="2000" dirty="0"/>
              <a:t>  Biti most ravnoteže na tržištu između trgovca i potrošača</a:t>
            </a:r>
          </a:p>
          <a:p>
            <a:endParaRPr lang="hr-HR" sz="2000" dirty="0"/>
          </a:p>
          <a:p>
            <a:r>
              <a:rPr lang="hr-HR" sz="2000" dirty="0"/>
              <a:t>  Sudjelovati u izvansudskom rješavanju sporova  između    </a:t>
            </a:r>
          </a:p>
          <a:p>
            <a:r>
              <a:rPr lang="hr-HR" sz="2000" dirty="0"/>
              <a:t>  trgovca i potrošača </a:t>
            </a:r>
          </a:p>
          <a:p>
            <a:endParaRPr lang="hr-HR" sz="2000" dirty="0"/>
          </a:p>
        </p:txBody>
      </p:sp>
    </p:spTree>
    <p:extLst>
      <p:ext uri="{BB962C8B-B14F-4D97-AF65-F5344CB8AC3E}">
        <p14:creationId xmlns:p14="http://schemas.microsoft.com/office/powerpoint/2010/main" val="35276723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C41DA5E-CC1A-11C5-6779-B64071AE0B70}"/>
              </a:ext>
            </a:extLst>
          </p:cNvPr>
          <p:cNvPicPr>
            <a:picLocks noChangeAspect="1"/>
          </p:cNvPicPr>
          <p:nvPr/>
        </p:nvPicPr>
        <p:blipFill>
          <a:blip r:embed="rId2"/>
          <a:stretch>
            <a:fillRect/>
          </a:stretch>
        </p:blipFill>
        <p:spPr>
          <a:xfrm>
            <a:off x="0" y="0"/>
            <a:ext cx="1072989" cy="987638"/>
          </a:xfrm>
          <a:prstGeom prst="rect">
            <a:avLst/>
          </a:prstGeom>
        </p:spPr>
      </p:pic>
      <p:pic>
        <p:nvPicPr>
          <p:cNvPr id="4" name="Picture 3">
            <a:extLst>
              <a:ext uri="{FF2B5EF4-FFF2-40B4-BE49-F238E27FC236}">
                <a16:creationId xmlns:a16="http://schemas.microsoft.com/office/drawing/2014/main" id="{F40709F9-A81A-119B-79F4-704BC7D24E54}"/>
              </a:ext>
            </a:extLst>
          </p:cNvPr>
          <p:cNvPicPr>
            <a:picLocks noChangeAspect="1"/>
          </p:cNvPicPr>
          <p:nvPr/>
        </p:nvPicPr>
        <p:blipFill>
          <a:blip r:embed="rId3"/>
          <a:stretch>
            <a:fillRect/>
          </a:stretch>
        </p:blipFill>
        <p:spPr>
          <a:xfrm>
            <a:off x="7558903" y="0"/>
            <a:ext cx="1585097" cy="1335140"/>
          </a:xfrm>
          <a:prstGeom prst="rect">
            <a:avLst/>
          </a:prstGeom>
        </p:spPr>
      </p:pic>
      <p:sp>
        <p:nvSpPr>
          <p:cNvPr id="6" name="TextBox 5">
            <a:extLst>
              <a:ext uri="{FF2B5EF4-FFF2-40B4-BE49-F238E27FC236}">
                <a16:creationId xmlns:a16="http://schemas.microsoft.com/office/drawing/2014/main" id="{147D2E02-A05A-C81B-F7F8-5423FC66ABB4}"/>
              </a:ext>
            </a:extLst>
          </p:cNvPr>
          <p:cNvSpPr txBox="1"/>
          <p:nvPr/>
        </p:nvSpPr>
        <p:spPr>
          <a:xfrm>
            <a:off x="1072989" y="987638"/>
            <a:ext cx="5785011" cy="4801314"/>
          </a:xfrm>
          <a:prstGeom prst="rect">
            <a:avLst/>
          </a:prstGeom>
          <a:noFill/>
        </p:spPr>
        <p:txBody>
          <a:bodyPr wrap="square">
            <a:spAutoFit/>
          </a:bodyPr>
          <a:lstStyle/>
          <a:p>
            <a:r>
              <a:rPr lang="hr-HR" dirty="0"/>
              <a:t>ZAKON O ZAŠTITI POTROŠAČA</a:t>
            </a:r>
          </a:p>
          <a:p>
            <a:r>
              <a:rPr lang="hr-HR" dirty="0"/>
              <a:t>ZAKON O ALTERNATIVNOM RJEŠAVANJU POTROŠAČKIH SPOROVA </a:t>
            </a:r>
          </a:p>
          <a:p>
            <a:r>
              <a:rPr lang="hr-HR" dirty="0"/>
              <a:t>ZAKON O OBVEZNIM ODNOSIMA</a:t>
            </a:r>
          </a:p>
          <a:p>
            <a:r>
              <a:rPr lang="hr-HR" dirty="0"/>
              <a:t>PREKRŠAJNI ZAKON</a:t>
            </a:r>
          </a:p>
          <a:p>
            <a:r>
              <a:rPr lang="hr-HR" dirty="0"/>
              <a:t>OVRŠNI ZAKON</a:t>
            </a:r>
          </a:p>
          <a:p>
            <a:r>
              <a:rPr lang="hr-HR" dirty="0"/>
              <a:t>ZAKON O POTROŠAČAKOM KREDITIRANJU</a:t>
            </a:r>
          </a:p>
          <a:p>
            <a:r>
              <a:rPr lang="hr-HR" dirty="0"/>
              <a:t>ZAKON O ELEKTRONIČKIM KOMUNIKACIJAMA</a:t>
            </a:r>
          </a:p>
          <a:p>
            <a:r>
              <a:rPr lang="hr-HR" dirty="0"/>
              <a:t>ZAKON O STEČAJU POTROŠAČA</a:t>
            </a:r>
          </a:p>
          <a:p>
            <a:r>
              <a:rPr lang="hr-HR" dirty="0"/>
              <a:t>ZAKON O E-TRGOVINI</a:t>
            </a:r>
          </a:p>
          <a:p>
            <a:r>
              <a:rPr lang="hr-HR" dirty="0"/>
              <a:t>ZAKON O ENERGETICI</a:t>
            </a:r>
          </a:p>
          <a:p>
            <a:r>
              <a:rPr lang="hr-HR" dirty="0"/>
              <a:t>ZAKON O KOMUNALNOM GOSPODARSTVU</a:t>
            </a:r>
          </a:p>
          <a:p>
            <a:r>
              <a:rPr lang="hr-HR" dirty="0"/>
              <a:t>ZAKON O VLASNIŠTVU I DRUGIM STVARNIM PRAVIMA</a:t>
            </a:r>
          </a:p>
          <a:p>
            <a:r>
              <a:rPr lang="hr-HR" dirty="0"/>
              <a:t>ZAKON O TRGOVINI</a:t>
            </a:r>
          </a:p>
          <a:p>
            <a:r>
              <a:rPr lang="hr-HR" dirty="0"/>
              <a:t>ZAKON O GOSPODARENJU OTPADOM</a:t>
            </a:r>
          </a:p>
          <a:p>
            <a:endParaRPr lang="hr-HR" dirty="0"/>
          </a:p>
          <a:p>
            <a:endParaRPr lang="hr-HR" dirty="0"/>
          </a:p>
        </p:txBody>
      </p:sp>
    </p:spTree>
    <p:extLst>
      <p:ext uri="{BB962C8B-B14F-4D97-AF65-F5344CB8AC3E}">
        <p14:creationId xmlns:p14="http://schemas.microsoft.com/office/powerpoint/2010/main" val="2720175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C41DA5E-CC1A-11C5-6779-B64071AE0B70}"/>
              </a:ext>
            </a:extLst>
          </p:cNvPr>
          <p:cNvPicPr>
            <a:picLocks noChangeAspect="1"/>
          </p:cNvPicPr>
          <p:nvPr/>
        </p:nvPicPr>
        <p:blipFill>
          <a:blip r:embed="rId2"/>
          <a:stretch>
            <a:fillRect/>
          </a:stretch>
        </p:blipFill>
        <p:spPr>
          <a:xfrm>
            <a:off x="0" y="0"/>
            <a:ext cx="1072989" cy="987638"/>
          </a:xfrm>
          <a:prstGeom prst="rect">
            <a:avLst/>
          </a:prstGeom>
        </p:spPr>
      </p:pic>
      <p:pic>
        <p:nvPicPr>
          <p:cNvPr id="4" name="Picture 3">
            <a:extLst>
              <a:ext uri="{FF2B5EF4-FFF2-40B4-BE49-F238E27FC236}">
                <a16:creationId xmlns:a16="http://schemas.microsoft.com/office/drawing/2014/main" id="{F40709F9-A81A-119B-79F4-704BC7D24E54}"/>
              </a:ext>
            </a:extLst>
          </p:cNvPr>
          <p:cNvPicPr>
            <a:picLocks noChangeAspect="1"/>
          </p:cNvPicPr>
          <p:nvPr/>
        </p:nvPicPr>
        <p:blipFill>
          <a:blip r:embed="rId3"/>
          <a:stretch>
            <a:fillRect/>
          </a:stretch>
        </p:blipFill>
        <p:spPr>
          <a:xfrm>
            <a:off x="7558903" y="0"/>
            <a:ext cx="1585097" cy="1335140"/>
          </a:xfrm>
          <a:prstGeom prst="rect">
            <a:avLst/>
          </a:prstGeom>
        </p:spPr>
      </p:pic>
      <p:sp>
        <p:nvSpPr>
          <p:cNvPr id="6" name="TextBox 5">
            <a:extLst>
              <a:ext uri="{FF2B5EF4-FFF2-40B4-BE49-F238E27FC236}">
                <a16:creationId xmlns:a16="http://schemas.microsoft.com/office/drawing/2014/main" id="{B2ACCFB9-1808-53A2-4B96-7B11FA413C03}"/>
              </a:ext>
            </a:extLst>
          </p:cNvPr>
          <p:cNvSpPr txBox="1"/>
          <p:nvPr/>
        </p:nvSpPr>
        <p:spPr>
          <a:xfrm>
            <a:off x="536494" y="987638"/>
            <a:ext cx="7587598" cy="5909310"/>
          </a:xfrm>
          <a:prstGeom prst="rect">
            <a:avLst/>
          </a:prstGeom>
          <a:noFill/>
        </p:spPr>
        <p:txBody>
          <a:bodyPr wrap="square">
            <a:spAutoFit/>
          </a:bodyPr>
          <a:lstStyle/>
          <a:p>
            <a:r>
              <a:rPr lang="hr-HR" sz="2000" dirty="0"/>
              <a:t>ZAKON O ZAŠTITI POTROŠAČA  (NN 19/22) važne odredbe !</a:t>
            </a:r>
          </a:p>
          <a:p>
            <a:endParaRPr lang="hr-HR" sz="2000" dirty="0"/>
          </a:p>
          <a:p>
            <a:r>
              <a:rPr lang="hr-HR" sz="2000" dirty="0"/>
              <a:t>Članak  8. - Trgovac može odbiti sklapanje ugovora o kupoprodaji proizvoda  samo ako to proizlazi iz okolnosti slučaja.   </a:t>
            </a:r>
          </a:p>
          <a:p>
            <a:r>
              <a:rPr lang="hr-HR" sz="2000" dirty="0"/>
              <a:t>(ukoliko postoji opravdani razlog)</a:t>
            </a:r>
          </a:p>
          <a:p>
            <a:endParaRPr lang="hr-HR" sz="2000" dirty="0"/>
          </a:p>
          <a:p>
            <a:r>
              <a:rPr lang="hr-HR" sz="2000" dirty="0"/>
              <a:t>Članak 10.– obveza odgovaranja trgovca na prigovor potrošača u roku 15 dana. </a:t>
            </a:r>
            <a:r>
              <a:rPr lang="hr-HR" sz="2000" dirty="0">
                <a:solidFill>
                  <a:srgbClr val="0070C0"/>
                </a:solidFill>
              </a:rPr>
              <a:t>novo </a:t>
            </a:r>
            <a:r>
              <a:rPr lang="hr-HR" sz="2000" dirty="0"/>
              <a:t>– obveza izjašnjavanja o osnovanosti prigovora </a:t>
            </a:r>
          </a:p>
          <a:p>
            <a:endParaRPr lang="hr-HR" sz="2000" dirty="0"/>
          </a:p>
          <a:p>
            <a:r>
              <a:rPr lang="hr-HR" sz="2000" dirty="0"/>
              <a:t>Članak 14. – plaćanje predujmom – za isporuku preko 30 dana </a:t>
            </a:r>
          </a:p>
          <a:p>
            <a:endParaRPr lang="hr-HR" sz="2000" dirty="0"/>
          </a:p>
          <a:p>
            <a:r>
              <a:rPr lang="hr-HR" sz="2000" dirty="0"/>
              <a:t>Članak 16. – zabrana pokretanja prisilne naplate do okončanja sudskog ili izvansudskog postupka</a:t>
            </a:r>
          </a:p>
          <a:p>
            <a:r>
              <a:rPr lang="hr-HR" sz="2000" dirty="0"/>
              <a:t>                 -  zabrana naplate opomene</a:t>
            </a:r>
          </a:p>
          <a:p>
            <a:endParaRPr lang="hr-HR" sz="2000" dirty="0"/>
          </a:p>
          <a:p>
            <a:r>
              <a:rPr lang="hr-HR" sz="2000" dirty="0"/>
              <a:t>Članak 25. – javne usluge ( </a:t>
            </a:r>
            <a:r>
              <a:rPr lang="hr-HR" sz="2000" dirty="0">
                <a:solidFill>
                  <a:srgbClr val="0070C0"/>
                </a:solidFill>
              </a:rPr>
              <a:t>novo</a:t>
            </a:r>
            <a:r>
              <a:rPr lang="hr-HR" sz="2000" dirty="0"/>
              <a:t> : usluge parkiranja)</a:t>
            </a:r>
          </a:p>
          <a:p>
            <a:r>
              <a:rPr lang="hr-HR" sz="2000" dirty="0"/>
              <a:t>Članak 26. – javne usluge-obveza osnivanja </a:t>
            </a:r>
          </a:p>
          <a:p>
            <a:r>
              <a:rPr lang="hr-HR" sz="2000" dirty="0"/>
              <a:t>                   Povjerenstva za reklamacije potrošača (HGK i HOK)</a:t>
            </a:r>
          </a:p>
          <a:p>
            <a:endParaRPr lang="hr-HR" dirty="0"/>
          </a:p>
        </p:txBody>
      </p:sp>
    </p:spTree>
    <p:extLst>
      <p:ext uri="{BB962C8B-B14F-4D97-AF65-F5344CB8AC3E}">
        <p14:creationId xmlns:p14="http://schemas.microsoft.com/office/powerpoint/2010/main" val="3112817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TextBox 6">
            <a:extLst>
              <a:ext uri="{FF2B5EF4-FFF2-40B4-BE49-F238E27FC236}">
                <a16:creationId xmlns:a16="http://schemas.microsoft.com/office/drawing/2014/main" id="{1AC219F1-C66E-51B7-B6B4-0855DDA31B47}"/>
              </a:ext>
            </a:extLst>
          </p:cNvPr>
          <p:cNvSpPr txBox="1"/>
          <p:nvPr/>
        </p:nvSpPr>
        <p:spPr>
          <a:xfrm>
            <a:off x="1153981" y="1724153"/>
            <a:ext cx="6406045" cy="5847755"/>
          </a:xfrm>
          <a:prstGeom prst="rect">
            <a:avLst/>
          </a:prstGeom>
          <a:noFill/>
        </p:spPr>
        <p:txBody>
          <a:bodyPr wrap="square">
            <a:spAutoFit/>
          </a:bodyPr>
          <a:lstStyle/>
          <a:p>
            <a:r>
              <a:rPr lang="hr-HR" sz="2000" dirty="0"/>
              <a:t>Članak 10. </a:t>
            </a:r>
          </a:p>
          <a:p>
            <a:endParaRPr lang="hr-HR" sz="2000" dirty="0"/>
          </a:p>
          <a:p>
            <a:r>
              <a:rPr lang="hr-HR" sz="2000" dirty="0">
                <a:solidFill>
                  <a:srgbClr val="0070C0"/>
                </a:solidFill>
              </a:rPr>
              <a:t>Pisani prigovor </a:t>
            </a:r>
            <a:r>
              <a:rPr lang="hr-HR" sz="2000" dirty="0"/>
              <a:t>– rok za odgovor 15 dana </a:t>
            </a:r>
          </a:p>
          <a:p>
            <a:endParaRPr lang="hr-HR" sz="2000" dirty="0"/>
          </a:p>
          <a:p>
            <a:r>
              <a:rPr lang="hr-HR" sz="2000" dirty="0"/>
              <a:t>Trgovac je dužan omogućiti potrošaču podnošenje pisanog prigovora u svojim poslovnim prostorijama, putem pošte , elektroničke pošte i </a:t>
            </a:r>
            <a:r>
              <a:rPr lang="hr-HR" sz="2000" dirty="0">
                <a:solidFill>
                  <a:srgbClr val="0070C0"/>
                </a:solidFill>
              </a:rPr>
              <a:t>putem drugih sredstava mrežne komunikacije </a:t>
            </a:r>
            <a:r>
              <a:rPr lang="hr-HR" sz="2000" dirty="0"/>
              <a:t> i bez odgađanja pisanim putem potvrditi njegov primitak te se u svom odgovoru izjasniti </a:t>
            </a:r>
            <a:r>
              <a:rPr lang="hr-HR" sz="2000" dirty="0">
                <a:solidFill>
                  <a:srgbClr val="0070C0"/>
                </a:solidFill>
              </a:rPr>
              <a:t>prihvaća li osnovanost prigovora </a:t>
            </a:r>
          </a:p>
          <a:p>
            <a:endParaRPr lang="hr-HR" sz="2000" dirty="0"/>
          </a:p>
          <a:p>
            <a:r>
              <a:rPr lang="hr-HR" sz="2000" dirty="0"/>
              <a:t>Trgovac je dužan u poslovnim prostorijama </a:t>
            </a:r>
            <a:r>
              <a:rPr lang="hr-HR" sz="2000" dirty="0">
                <a:solidFill>
                  <a:srgbClr val="0070C0"/>
                </a:solidFill>
              </a:rPr>
              <a:t>i na mrežnoj stranici ako je ima , </a:t>
            </a:r>
            <a:r>
              <a:rPr lang="hr-HR" sz="2000" dirty="0"/>
              <a:t>vidljivo istaknuti obavijest o načinu podnošenja pisanog prigovora.</a:t>
            </a:r>
          </a:p>
          <a:p>
            <a:r>
              <a:rPr lang="hr-HR" sz="2000" dirty="0"/>
              <a:t>(najbolje uz samu blagajnu ili uz prostor gdje se vrši naplata)</a:t>
            </a:r>
          </a:p>
          <a:p>
            <a:endParaRPr lang="hr-HR" sz="2000" dirty="0"/>
          </a:p>
          <a:p>
            <a:endParaRPr lang="hr-HR" dirty="0"/>
          </a:p>
          <a:p>
            <a:endParaRPr lang="hr-HR" dirty="0"/>
          </a:p>
          <a:p>
            <a:endParaRPr lang="hr-HR" dirty="0"/>
          </a:p>
        </p:txBody>
      </p:sp>
    </p:spTree>
    <p:extLst>
      <p:ext uri="{BB962C8B-B14F-4D97-AF65-F5344CB8AC3E}">
        <p14:creationId xmlns:p14="http://schemas.microsoft.com/office/powerpoint/2010/main" val="132092255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5" name="TextBox 4">
            <a:extLst>
              <a:ext uri="{FF2B5EF4-FFF2-40B4-BE49-F238E27FC236}">
                <a16:creationId xmlns:a16="http://schemas.microsoft.com/office/drawing/2014/main" id="{B2EF1DBB-2CBD-46BE-7CE9-CBAF06183B0F}"/>
              </a:ext>
            </a:extLst>
          </p:cNvPr>
          <p:cNvSpPr txBox="1"/>
          <p:nvPr/>
        </p:nvSpPr>
        <p:spPr>
          <a:xfrm>
            <a:off x="1153982" y="1744435"/>
            <a:ext cx="6406045" cy="2554545"/>
          </a:xfrm>
          <a:prstGeom prst="rect">
            <a:avLst/>
          </a:prstGeom>
          <a:noFill/>
        </p:spPr>
        <p:txBody>
          <a:bodyPr wrap="square">
            <a:spAutoFit/>
          </a:bodyPr>
          <a:lstStyle/>
          <a:p>
            <a:r>
              <a:rPr lang="hr-HR" sz="2000" dirty="0"/>
              <a:t>POTROŠAČ </a:t>
            </a:r>
          </a:p>
          <a:p>
            <a:endParaRPr lang="hr-HR" sz="2000" dirty="0"/>
          </a:p>
          <a:p>
            <a:endParaRPr lang="hr-HR" sz="2000" dirty="0"/>
          </a:p>
          <a:p>
            <a:r>
              <a:rPr lang="hr-HR" sz="2000" dirty="0"/>
              <a:t> „ </a:t>
            </a:r>
            <a:r>
              <a:rPr lang="hr-HR" sz="2000" dirty="0">
                <a:solidFill>
                  <a:srgbClr val="0070C0"/>
                </a:solidFill>
              </a:rPr>
              <a:t>Potrošač </a:t>
            </a:r>
            <a:r>
              <a:rPr lang="hr-HR" sz="2000" dirty="0"/>
              <a:t>je svaka fizička osoba koja sklapa pravni posao ili djeluje na tržištu izvan svoje trgovačke, poslovne, obrtničke ili profesionalne djelatnosti”</a:t>
            </a:r>
          </a:p>
          <a:p>
            <a:endParaRPr lang="hr-HR" sz="2000" dirty="0"/>
          </a:p>
          <a:p>
            <a:r>
              <a:rPr lang="hr-HR" sz="2000" dirty="0"/>
              <a:t>(čl. 4 st.1 toč. 21 Zakona o zaštiti potrošača NN19/22 )</a:t>
            </a:r>
          </a:p>
        </p:txBody>
      </p:sp>
    </p:spTree>
    <p:extLst>
      <p:ext uri="{BB962C8B-B14F-4D97-AF65-F5344CB8AC3E}">
        <p14:creationId xmlns:p14="http://schemas.microsoft.com/office/powerpoint/2010/main" val="350498140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213276"/>
            <a:ext cx="8229240" cy="1230810"/>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
        <p:nvSpPr>
          <p:cNvPr id="7" name="TextBox 6">
            <a:extLst>
              <a:ext uri="{FF2B5EF4-FFF2-40B4-BE49-F238E27FC236}">
                <a16:creationId xmlns:a16="http://schemas.microsoft.com/office/drawing/2014/main" id="{A09A4F97-EC02-A5C5-22AC-C4970EBA6093}"/>
              </a:ext>
            </a:extLst>
          </p:cNvPr>
          <p:cNvSpPr txBox="1"/>
          <p:nvPr/>
        </p:nvSpPr>
        <p:spPr>
          <a:xfrm>
            <a:off x="1153982" y="828681"/>
            <a:ext cx="6406045" cy="7232749"/>
          </a:xfrm>
          <a:prstGeom prst="rect">
            <a:avLst/>
          </a:prstGeom>
          <a:noFill/>
        </p:spPr>
        <p:txBody>
          <a:bodyPr wrap="square">
            <a:spAutoFit/>
          </a:bodyPr>
          <a:lstStyle/>
          <a:p>
            <a:r>
              <a:rPr lang="hr-HR" sz="2000" dirty="0"/>
              <a:t>ZAKON O OBVEZNIM ODNOSIMA </a:t>
            </a:r>
          </a:p>
          <a:p>
            <a:endParaRPr lang="hr-HR" sz="2000" dirty="0"/>
          </a:p>
          <a:p>
            <a:r>
              <a:rPr lang="hr-HR" sz="2000" dirty="0"/>
              <a:t>Čl. 401 – Kada postoje materijalni nedostaci npr. nedostatak</a:t>
            </a:r>
            <a:r>
              <a:rPr lang="hr-HR" dirty="0"/>
              <a:t> na proizvodu zbog koje nije prikladan za upotrebu  u svrhu  zbog koje je sami proizvod kupljen  (reklamacija u roku 6 mjeseci)</a:t>
            </a:r>
          </a:p>
          <a:p>
            <a:r>
              <a:rPr lang="hr-HR" sz="2000" dirty="0"/>
              <a:t>Čl. 403. </a:t>
            </a:r>
            <a:r>
              <a:rPr lang="hr-HR" dirty="0"/>
              <a:t>– Vidljivi materijalni nedostaci – obavijestiti prodavatelja u roku od 2 mjeseca od dana otkrića nedostatka  , a najkasnije u roku od dvije godine </a:t>
            </a:r>
          </a:p>
          <a:p>
            <a:r>
              <a:rPr lang="hr-HR" sz="2000" dirty="0"/>
              <a:t>Čl. 404. – </a:t>
            </a:r>
            <a:r>
              <a:rPr lang="hr-HR" dirty="0"/>
              <a:t>Skriveni nedostaci – obavijestiti prodavatelja u roku 2 mjeseca od dana kada je nedostatak otkriven, a najkasnije u roku od 2 godine </a:t>
            </a:r>
          </a:p>
          <a:p>
            <a:r>
              <a:rPr lang="hr-HR" sz="2000" dirty="0"/>
              <a:t>Čl. 410.  </a:t>
            </a:r>
            <a:r>
              <a:rPr lang="hr-HR" dirty="0"/>
              <a:t>Kupac ima pravo zatražiti: </a:t>
            </a:r>
          </a:p>
          <a:p>
            <a:r>
              <a:rPr lang="hr-HR" dirty="0"/>
              <a:t>- uklanjanje nedostataka (popravak ) ili zamjenu proizvoda</a:t>
            </a:r>
          </a:p>
          <a:p>
            <a:r>
              <a:rPr lang="hr-HR" dirty="0"/>
              <a:t>- a zatim : sniženje cijene ili raskid ugovora </a:t>
            </a:r>
          </a:p>
          <a:p>
            <a:pPr marL="285750" indent="-285750">
              <a:buFontTx/>
              <a:buChar char="-"/>
            </a:pPr>
            <a:r>
              <a:rPr lang="hr-HR" dirty="0"/>
              <a:t>raskid ugovora (povrat novca)-bitni nedostatak!</a:t>
            </a:r>
          </a:p>
          <a:p>
            <a:pPr marL="285750" indent="-285750">
              <a:buFontTx/>
              <a:buChar char="-"/>
            </a:pPr>
            <a:r>
              <a:rPr lang="hr-HR" dirty="0"/>
              <a:t>Uz to uvijek ima pravo na  naknadu štete !!!</a:t>
            </a:r>
          </a:p>
          <a:p>
            <a:endParaRPr lang="hr-HR" dirty="0"/>
          </a:p>
          <a:p>
            <a:r>
              <a:rPr lang="hr-HR" sz="2000" dirty="0"/>
              <a:t>Čl. 423. – 428. </a:t>
            </a:r>
            <a:r>
              <a:rPr lang="hr-HR" dirty="0"/>
              <a:t>Odgovornost prodavatelja i proizvođača  (KOMERCIJALNO JAMSTVO)</a:t>
            </a:r>
          </a:p>
          <a:p>
            <a:r>
              <a:rPr lang="hr-HR" dirty="0"/>
              <a:t>- Više od zakonskog jamstva od 2 godine</a:t>
            </a:r>
          </a:p>
          <a:p>
            <a:r>
              <a:rPr lang="hr-HR" dirty="0"/>
              <a:t>- Rok za popravak – razumni rok (45 dana)</a:t>
            </a:r>
          </a:p>
          <a:p>
            <a:endParaRPr lang="hr-HR" dirty="0"/>
          </a:p>
          <a:p>
            <a:endParaRPr lang="hr-HR" dirty="0"/>
          </a:p>
          <a:p>
            <a:endParaRPr lang="hr-HR" dirty="0"/>
          </a:p>
          <a:p>
            <a:endParaRPr lang="hr-HR" dirty="0"/>
          </a:p>
        </p:txBody>
      </p:sp>
    </p:spTree>
    <p:extLst>
      <p:ext uri="{BB962C8B-B14F-4D97-AF65-F5344CB8AC3E}">
        <p14:creationId xmlns:p14="http://schemas.microsoft.com/office/powerpoint/2010/main" val="181645041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380" y="376229"/>
            <a:ext cx="8229240" cy="980640"/>
          </a:xfrm>
          <a:prstGeom prst="rect">
            <a:avLst/>
          </a:prstGeom>
          <a:noFill/>
          <a:ln>
            <a:noFill/>
          </a:ln>
        </p:spPr>
        <p:txBody>
          <a:bodyPr lIns="90000" tIns="45000" rIns="90000" bIns="45000" anchor="ctr">
            <a:normAutofit/>
          </a:bodyPr>
          <a:lstStyle/>
          <a:p>
            <a:pPr>
              <a:lnSpc>
                <a:spcPct val="100000"/>
              </a:lnSpc>
            </a:pPr>
            <a:endParaRPr lang="es-ES" sz="2800" b="0" strike="noStrike" spc="-1" dirty="0">
              <a:solidFill>
                <a:srgbClr val="000000"/>
              </a:solidFill>
              <a:uFill>
                <a:solidFill>
                  <a:srgbClr val="FFFFFF"/>
                </a:solidFill>
              </a:uFill>
            </a:endParaRPr>
          </a:p>
        </p:txBody>
      </p:sp>
      <p:pic>
        <p:nvPicPr>
          <p:cNvPr id="6" name="Picture 5">
            <a:extLst>
              <a:ext uri="{FF2B5EF4-FFF2-40B4-BE49-F238E27FC236}">
                <a16:creationId xmlns:a16="http://schemas.microsoft.com/office/drawing/2014/main" id="{1C3BDDF3-07E4-FD2B-26DF-2C5FD10B7707}"/>
              </a:ext>
            </a:extLst>
          </p:cNvPr>
          <p:cNvPicPr>
            <a:picLocks noChangeAspect="1"/>
          </p:cNvPicPr>
          <p:nvPr/>
        </p:nvPicPr>
        <p:blipFill>
          <a:blip r:embed="rId3"/>
          <a:stretch>
            <a:fillRect/>
          </a:stretch>
        </p:blipFill>
        <p:spPr>
          <a:xfrm>
            <a:off x="77657" y="64537"/>
            <a:ext cx="1076325" cy="990600"/>
          </a:xfrm>
          <a:prstGeom prst="rect">
            <a:avLst/>
          </a:prstGeom>
        </p:spPr>
      </p:pic>
      <p:pic>
        <p:nvPicPr>
          <p:cNvPr id="8" name="Picture 7">
            <a:extLst>
              <a:ext uri="{FF2B5EF4-FFF2-40B4-BE49-F238E27FC236}">
                <a16:creationId xmlns:a16="http://schemas.microsoft.com/office/drawing/2014/main" id="{69EEDBDA-35C1-795D-71A5-824A073F37E9}"/>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5FECA521-3577-88B0-F946-C5E4A15EB9F1}"/>
              </a:ext>
            </a:extLst>
          </p:cNvPr>
          <p:cNvSpPr txBox="1"/>
          <p:nvPr/>
        </p:nvSpPr>
        <p:spPr>
          <a:xfrm>
            <a:off x="1153981" y="866549"/>
            <a:ext cx="6406045" cy="4801314"/>
          </a:xfrm>
          <a:prstGeom prst="rect">
            <a:avLst/>
          </a:prstGeom>
          <a:noFill/>
        </p:spPr>
        <p:txBody>
          <a:bodyPr wrap="square">
            <a:spAutoFit/>
          </a:bodyPr>
          <a:lstStyle/>
          <a:p>
            <a:r>
              <a:rPr lang="hr-HR" dirty="0"/>
              <a:t>ZAKON O OBVEZNIM ODNOSIMA  – ZASTARA  čl. 232-234</a:t>
            </a:r>
          </a:p>
          <a:p>
            <a:endParaRPr lang="hr-HR" dirty="0"/>
          </a:p>
          <a:p>
            <a:endParaRPr lang="hr-HR" dirty="0"/>
          </a:p>
          <a:p>
            <a:r>
              <a:rPr lang="hr-HR" dirty="0"/>
              <a:t>1 GODINA – javne usluge </a:t>
            </a:r>
          </a:p>
          <a:p>
            <a:endParaRPr lang="hr-HR" dirty="0"/>
          </a:p>
          <a:p>
            <a:r>
              <a:rPr lang="hr-HR" dirty="0"/>
              <a:t>3 - 5 GODINA – komunalna naknada, pričuva, dopunsko zdravstveno </a:t>
            </a:r>
          </a:p>
          <a:p>
            <a:endParaRPr lang="hr-HR" dirty="0"/>
          </a:p>
          <a:p>
            <a:r>
              <a:rPr lang="hr-HR" dirty="0"/>
              <a:t>ZASTARA 10 GODINA – opći zastarni rok za tražbine utvrđene pravomoćnom sudskom odlukom, nagodbom, javnobilježničkim aktom i sl. </a:t>
            </a:r>
          </a:p>
          <a:p>
            <a:endParaRPr lang="hr-HR" dirty="0"/>
          </a:p>
          <a:p>
            <a:r>
              <a:rPr lang="hr-HR" dirty="0"/>
              <a:t>Prekid zastare:</a:t>
            </a:r>
          </a:p>
          <a:p>
            <a:endParaRPr lang="hr-HR" dirty="0"/>
          </a:p>
          <a:p>
            <a:r>
              <a:rPr lang="hr-HR" dirty="0"/>
              <a:t>- OVRHA – utuženje, prisilna naplata</a:t>
            </a:r>
          </a:p>
          <a:p>
            <a:endParaRPr lang="hr-HR" dirty="0"/>
          </a:p>
          <a:p>
            <a:r>
              <a:rPr lang="hr-HR" dirty="0"/>
              <a:t>- PRIZNANJE DUGA (plaćanje bilo kojeg dijela potraživanja)</a:t>
            </a:r>
          </a:p>
        </p:txBody>
      </p:sp>
    </p:spTree>
    <p:extLst>
      <p:ext uri="{BB962C8B-B14F-4D97-AF65-F5344CB8AC3E}">
        <p14:creationId xmlns:p14="http://schemas.microsoft.com/office/powerpoint/2010/main" val="61140525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90DAB7FB-8370-FF4D-4B03-CBFDAA13ADC2}"/>
              </a:ext>
            </a:extLst>
          </p:cNvPr>
          <p:cNvSpPr txBox="1"/>
          <p:nvPr/>
        </p:nvSpPr>
        <p:spPr>
          <a:xfrm>
            <a:off x="1153982" y="730570"/>
            <a:ext cx="6406045" cy="5632311"/>
          </a:xfrm>
          <a:prstGeom prst="rect">
            <a:avLst/>
          </a:prstGeom>
          <a:noFill/>
        </p:spPr>
        <p:txBody>
          <a:bodyPr wrap="square">
            <a:spAutoFit/>
          </a:bodyPr>
          <a:lstStyle/>
          <a:p>
            <a:r>
              <a:rPr lang="hr-HR" sz="2000" dirty="0"/>
              <a:t>IZVANSUDSKO RJEŠAVANJE SPOROVA/REKLAMACIJSKI POSTUPAK PRI DAVATELJU USLUGA </a:t>
            </a:r>
          </a:p>
          <a:p>
            <a:endParaRPr lang="hr-HR" sz="2000" dirty="0"/>
          </a:p>
          <a:p>
            <a:endParaRPr lang="hr-HR" sz="2000" dirty="0"/>
          </a:p>
          <a:p>
            <a:r>
              <a:rPr lang="hr-HR" sz="2000" dirty="0"/>
              <a:t>Reklamacijski postupak :</a:t>
            </a:r>
          </a:p>
          <a:p>
            <a:endParaRPr lang="hr-HR" sz="2000" dirty="0"/>
          </a:p>
          <a:p>
            <a:r>
              <a:rPr lang="hr-HR" sz="2000" dirty="0"/>
              <a:t> 1. stupanj  (pisana pritužba) davatelju usluga/teleoperatoru </a:t>
            </a:r>
          </a:p>
          <a:p>
            <a:r>
              <a:rPr lang="hr-HR" sz="2000" dirty="0"/>
              <a:t>          –Odjelu za reklamacije</a:t>
            </a:r>
          </a:p>
          <a:p>
            <a:endParaRPr lang="hr-HR" sz="2000" dirty="0"/>
          </a:p>
          <a:p>
            <a:r>
              <a:rPr lang="hr-HR" sz="2000" dirty="0"/>
              <a:t> 2. stupanj		Povjerenstvo za reklamacije potrošača</a:t>
            </a:r>
          </a:p>
          <a:p>
            <a:endParaRPr lang="hr-HR" sz="2000" dirty="0"/>
          </a:p>
          <a:p>
            <a:r>
              <a:rPr lang="hr-HR" sz="2000" dirty="0"/>
              <a:t> 3. stupanj		HAKOM</a:t>
            </a:r>
          </a:p>
          <a:p>
            <a:endParaRPr lang="hr-HR" sz="2000" dirty="0"/>
          </a:p>
          <a:p>
            <a:r>
              <a:rPr lang="hr-HR" sz="2000" dirty="0"/>
              <a:t> 4. stupanj 		Sud časti HGK (ADR)</a:t>
            </a:r>
          </a:p>
          <a:p>
            <a:endParaRPr lang="hr-HR" sz="2000" dirty="0"/>
          </a:p>
          <a:p>
            <a:r>
              <a:rPr lang="hr-HR" sz="2000" dirty="0"/>
              <a:t> 5. stupanj 		Centar za  mirenje pri HGK (ADR)</a:t>
            </a:r>
          </a:p>
          <a:p>
            <a:endParaRPr lang="hr-HR" sz="2000" dirty="0"/>
          </a:p>
          <a:p>
            <a:r>
              <a:rPr lang="hr-HR" sz="2000" dirty="0"/>
              <a:t> 6. stupanj 		Općinski  i županijski sud </a:t>
            </a:r>
          </a:p>
        </p:txBody>
      </p:sp>
    </p:spTree>
    <p:extLst>
      <p:ext uri="{BB962C8B-B14F-4D97-AF65-F5344CB8AC3E}">
        <p14:creationId xmlns:p14="http://schemas.microsoft.com/office/powerpoint/2010/main" val="382863605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Hrvatska</a:t>
            </a:r>
            <a:endParaRPr lang="es-ES" b="0" strike="noStrike" spc="-1" dirty="0">
              <a:solidFill>
                <a:srgbClr val="000000"/>
              </a:solidFill>
              <a:uFill>
                <a:solidFill>
                  <a:srgbClr val="FFFFFF"/>
                </a:solidFill>
              </a:uFill>
            </a:endParaRPr>
          </a:p>
        </p:txBody>
      </p:sp>
      <p:sp>
        <p:nvSpPr>
          <p:cNvPr id="175" name="TextShape 2"/>
          <p:cNvSpPr txBox="1"/>
          <p:nvPr/>
        </p:nvSpPr>
        <p:spPr>
          <a:xfrm>
            <a:off x="334424" y="1309679"/>
            <a:ext cx="8152920" cy="5380864"/>
          </a:xfrm>
          <a:prstGeom prst="rect">
            <a:avLst/>
          </a:prstGeom>
          <a:solidFill>
            <a:schemeClr val="bg1"/>
          </a:solidFill>
          <a:ln>
            <a:noFill/>
          </a:ln>
        </p:spPr>
        <p:txBody>
          <a:bodyPr lIns="90000" tIns="45000" rIns="90000" bIns="45000">
            <a:normAutofit/>
          </a:bodyPr>
          <a:lstStyle/>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a:p>
            <a:pPr algn="l"/>
            <a:r>
              <a:rPr lang="hr-HR" sz="2400" dirty="0">
                <a:latin typeface="MinionPro-Regular"/>
              </a:rPr>
              <a:t>ZAKON O ZAŠTITI POTROŠAČA (NN19/22)</a:t>
            </a:r>
          </a:p>
          <a:p>
            <a:pPr algn="l"/>
            <a:endParaRPr lang="hr-HR" sz="2400" dirty="0">
              <a:latin typeface="MinionPro-Regular"/>
            </a:endParaRPr>
          </a:p>
          <a:p>
            <a:pPr algn="l"/>
            <a:endParaRPr lang="hr-HR" sz="2400" dirty="0">
              <a:latin typeface="MinionPro-Regular"/>
            </a:endParaRPr>
          </a:p>
          <a:p>
            <a:pPr algn="l"/>
            <a:r>
              <a:rPr lang="hr-HR" sz="2000" dirty="0">
                <a:latin typeface="MinionPro-Regular"/>
              </a:rPr>
              <a:t>Nadzor nad provođenjem ovoga Zakona obavljaju tržišni inspektori pri Državnom inspektoratu , u skladu s ovlastima određenim posebnim zakonom.</a:t>
            </a:r>
          </a:p>
          <a:p>
            <a:pPr algn="l"/>
            <a:endParaRPr lang="hr-HR" sz="2000" dirty="0">
              <a:latin typeface="MinionPro-Regular"/>
            </a:endParaRPr>
          </a:p>
          <a:p>
            <a:pPr algn="l"/>
            <a:r>
              <a:rPr lang="hr-HR" sz="2000" dirty="0">
                <a:latin typeface="MinionPro-Regular"/>
              </a:rPr>
              <a:t> Tržišni inspektor ukoliko smatra da nema razloga za izricanjem novčane kazne ,može od trgovca – davatelja usluge uz izricanje opomene, zahtijevati otklanjanje/ispravljanje prekršaja u određenom vremenskom roku ( 8 dana)</a:t>
            </a:r>
          </a:p>
          <a:p>
            <a:pPr algn="l"/>
            <a:endParaRPr lang="hr-HR" sz="3200" dirty="0">
              <a:latin typeface="MinionPro-Regular"/>
            </a:endParaRPr>
          </a:p>
          <a:p>
            <a:pPr marL="342900" indent="-342900" algn="l">
              <a:buFont typeface="+mj-lt"/>
              <a:buAutoNum type="arabicPeriod"/>
            </a:pPr>
            <a:endParaRPr lang="hr-HR" sz="1800" b="0" i="0" u="none" strike="noStrike" baseline="0" dirty="0">
              <a:latin typeface="MinionPro-Regular"/>
            </a:endParaRPr>
          </a:p>
          <a:p>
            <a:pPr marL="342900" indent="-342900" algn="l">
              <a:buFont typeface="+mj-lt"/>
              <a:buAutoNum type="arabicPeriod"/>
            </a:pPr>
            <a:endParaRPr lang="hr-HR" spc="-1" dirty="0">
              <a:solidFill>
                <a:srgbClr val="000000"/>
              </a:solidFill>
              <a:uFill>
                <a:solidFill>
                  <a:srgbClr val="FFFFFF"/>
                </a:solidFill>
              </a:uFill>
              <a:latin typeface="MinionPro-Regular"/>
            </a:endParaRPr>
          </a:p>
          <a:p>
            <a:pPr algn="l"/>
            <a:endParaRPr lang="hr-HR" sz="1600" spc="-1" dirty="0">
              <a:solidFill>
                <a:srgbClr val="000000"/>
              </a:solidFill>
              <a:uFill>
                <a:solidFill>
                  <a:srgbClr val="FFFFFF"/>
                </a:solidFill>
              </a:uFill>
            </a:endParaRPr>
          </a:p>
          <a:p>
            <a:pPr marL="320040" lvl="0" indent="-319680">
              <a:lnSpc>
                <a:spcPct val="115000"/>
              </a:lnSpc>
              <a:spcBef>
                <a:spcPts val="700"/>
              </a:spcBef>
              <a:spcAft>
                <a:spcPts val="1000"/>
              </a:spcAft>
              <a:buClr>
                <a:srgbClr val="C00000"/>
              </a:buClr>
              <a:buSzPct val="60000"/>
              <a:buFont typeface="Wingdings" charset="2"/>
              <a:buChar char=""/>
            </a:pPr>
            <a:endParaRPr lang="hr-HR"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55645486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
        <p:nvSpPr>
          <p:cNvPr id="4" name="TextBox 3">
            <a:extLst>
              <a:ext uri="{FF2B5EF4-FFF2-40B4-BE49-F238E27FC236}">
                <a16:creationId xmlns:a16="http://schemas.microsoft.com/office/drawing/2014/main" id="{C1E9D40C-3B4E-C11C-DD6F-6C19D797A446}"/>
              </a:ext>
            </a:extLst>
          </p:cNvPr>
          <p:cNvSpPr txBox="1"/>
          <p:nvPr/>
        </p:nvSpPr>
        <p:spPr>
          <a:xfrm>
            <a:off x="1153982" y="1194459"/>
            <a:ext cx="6646494" cy="3785652"/>
          </a:xfrm>
          <a:prstGeom prst="rect">
            <a:avLst/>
          </a:prstGeom>
          <a:noFill/>
        </p:spPr>
        <p:txBody>
          <a:bodyPr wrap="square">
            <a:spAutoFit/>
          </a:bodyPr>
          <a:lstStyle/>
          <a:p>
            <a:r>
              <a:rPr lang="hr-HR" sz="2000" dirty="0"/>
              <a:t>                   ZAVARAVAJUĆE OGLAŠAVANJE,  </a:t>
            </a:r>
          </a:p>
          <a:p>
            <a:r>
              <a:rPr lang="hr-HR" sz="2000" dirty="0"/>
              <a:t>KODEKS OGLAŠAVANJA I  TRŽIŠNOG KOMUNICIRANJA</a:t>
            </a:r>
          </a:p>
          <a:p>
            <a:r>
              <a:rPr lang="hr-HR" sz="2000" dirty="0"/>
              <a:t>			                     (HURA)</a:t>
            </a:r>
          </a:p>
          <a:p>
            <a:endParaRPr lang="hr-HR" sz="2000" dirty="0"/>
          </a:p>
          <a:p>
            <a:endParaRPr lang="hr-HR" sz="2000" dirty="0"/>
          </a:p>
          <a:p>
            <a:r>
              <a:rPr lang="hr-HR" sz="2000" dirty="0"/>
              <a:t>Kodeks oglašavanja i tržišnog komuniciranja HURA-e predstavlja minimum standarda etike i profesionalne prakse kojih se treba pridržavati u oglašavačkoj praksi i drugim oblicima komuniciranja.</a:t>
            </a:r>
          </a:p>
          <a:p>
            <a:endParaRPr lang="hr-HR" sz="2000" dirty="0"/>
          </a:p>
          <a:p>
            <a:r>
              <a:rPr lang="hr-HR" sz="2000" dirty="0">
                <a:solidFill>
                  <a:schemeClr val="accent1"/>
                </a:solidFill>
                <a:hlinkClick r:id="rId5">
                  <a:extLst>
                    <a:ext uri="{A12FA001-AC4F-418D-AE19-62706E023703}">
                      <ahyp:hlinkClr xmlns:ahyp="http://schemas.microsoft.com/office/drawing/2018/hyperlinkcolor" val="tx"/>
                    </a:ext>
                  </a:extLst>
                </a:hlinkClick>
              </a:rPr>
              <a:t>http://hura.hr/publikacije/kodeks-oglasavanja-hura-e</a:t>
            </a:r>
            <a:endParaRPr lang="hr-HR" sz="2000" dirty="0">
              <a:solidFill>
                <a:schemeClr val="accent1"/>
              </a:solidFill>
            </a:endParaRPr>
          </a:p>
          <a:p>
            <a:endParaRPr lang="hr-HR" sz="2000" dirty="0"/>
          </a:p>
        </p:txBody>
      </p:sp>
    </p:spTree>
    <p:extLst>
      <p:ext uri="{BB962C8B-B14F-4D97-AF65-F5344CB8AC3E}">
        <p14:creationId xmlns:p14="http://schemas.microsoft.com/office/powerpoint/2010/main" val="111634940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r>
              <a:rPr lang="hr-HR" sz="2000" b="1" strike="noStrike" spc="-1" dirty="0">
                <a:solidFill>
                  <a:srgbClr val="000000"/>
                </a:solidFill>
                <a:uFill>
                  <a:solidFill>
                    <a:srgbClr val="FFFFFF"/>
                  </a:solidFill>
                </a:uFill>
              </a:rPr>
              <a:t>    </a:t>
            </a:r>
            <a:r>
              <a:rPr lang="hr-HR" sz="2000" b="1" spc="-1" dirty="0">
                <a:solidFill>
                  <a:srgbClr val="000000"/>
                </a:solidFill>
                <a:uFill>
                  <a:solidFill>
                    <a:srgbClr val="FFFFFF"/>
                  </a:solidFill>
                </a:uFill>
              </a:rPr>
              <a:t>OSNOVNA PODRUČJA ZAŠTITE POTROŠAČA</a:t>
            </a:r>
            <a:endParaRPr lang="es-ES" sz="2000" b="0" strike="noStrike"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
        <p:nvSpPr>
          <p:cNvPr id="3" name="Oval 2">
            <a:extLst>
              <a:ext uri="{FF2B5EF4-FFF2-40B4-BE49-F238E27FC236}">
                <a16:creationId xmlns:a16="http://schemas.microsoft.com/office/drawing/2014/main" id="{FB435812-F697-4C07-320E-F44155013CD4}"/>
              </a:ext>
            </a:extLst>
          </p:cNvPr>
          <p:cNvSpPr/>
          <p:nvPr/>
        </p:nvSpPr>
        <p:spPr>
          <a:xfrm>
            <a:off x="2363609" y="3537599"/>
            <a:ext cx="4616970" cy="2720995"/>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hr-HR" sz="2400" dirty="0"/>
              <a:t>ZAŠTITA POTROŠAČA</a:t>
            </a:r>
          </a:p>
        </p:txBody>
      </p:sp>
      <p:sp>
        <p:nvSpPr>
          <p:cNvPr id="4" name="Oval 3">
            <a:extLst>
              <a:ext uri="{FF2B5EF4-FFF2-40B4-BE49-F238E27FC236}">
                <a16:creationId xmlns:a16="http://schemas.microsoft.com/office/drawing/2014/main" id="{B111F878-DAAB-731B-C5EE-624B36AB5126}"/>
              </a:ext>
            </a:extLst>
          </p:cNvPr>
          <p:cNvSpPr/>
          <p:nvPr/>
        </p:nvSpPr>
        <p:spPr>
          <a:xfrm>
            <a:off x="155855" y="3975343"/>
            <a:ext cx="1967112" cy="91440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t>TRGOVINA</a:t>
            </a:r>
          </a:p>
        </p:txBody>
      </p:sp>
      <p:sp>
        <p:nvSpPr>
          <p:cNvPr id="7" name="Oval 6">
            <a:extLst>
              <a:ext uri="{FF2B5EF4-FFF2-40B4-BE49-F238E27FC236}">
                <a16:creationId xmlns:a16="http://schemas.microsoft.com/office/drawing/2014/main" id="{9ADF3725-03E4-242B-AD39-E11B787514D6}"/>
              </a:ext>
            </a:extLst>
          </p:cNvPr>
          <p:cNvSpPr/>
          <p:nvPr/>
        </p:nvSpPr>
        <p:spPr>
          <a:xfrm>
            <a:off x="2221775" y="2281378"/>
            <a:ext cx="4282613" cy="979101"/>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t>JAVNE USLUGE</a:t>
            </a:r>
          </a:p>
        </p:txBody>
      </p:sp>
      <p:sp>
        <p:nvSpPr>
          <p:cNvPr id="8" name="Oval 7">
            <a:extLst>
              <a:ext uri="{FF2B5EF4-FFF2-40B4-BE49-F238E27FC236}">
                <a16:creationId xmlns:a16="http://schemas.microsoft.com/office/drawing/2014/main" id="{6EABD982-3BE1-60DF-5D50-D03452371F68}"/>
              </a:ext>
            </a:extLst>
          </p:cNvPr>
          <p:cNvSpPr/>
          <p:nvPr/>
        </p:nvSpPr>
        <p:spPr>
          <a:xfrm>
            <a:off x="7075618" y="3220356"/>
            <a:ext cx="1628683"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t>OVRHE</a:t>
            </a:r>
          </a:p>
        </p:txBody>
      </p:sp>
      <p:sp>
        <p:nvSpPr>
          <p:cNvPr id="9" name="Oval 8">
            <a:extLst>
              <a:ext uri="{FF2B5EF4-FFF2-40B4-BE49-F238E27FC236}">
                <a16:creationId xmlns:a16="http://schemas.microsoft.com/office/drawing/2014/main" id="{6F44A8A0-17BA-A6D3-CB9A-097D03CA7566}"/>
              </a:ext>
            </a:extLst>
          </p:cNvPr>
          <p:cNvSpPr/>
          <p:nvPr/>
        </p:nvSpPr>
        <p:spPr>
          <a:xfrm>
            <a:off x="6642347" y="1345363"/>
            <a:ext cx="2323962" cy="978112"/>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t>FINANCIJSKE USLUGE</a:t>
            </a:r>
          </a:p>
        </p:txBody>
      </p:sp>
      <p:sp>
        <p:nvSpPr>
          <p:cNvPr id="10" name="Oval 9">
            <a:extLst>
              <a:ext uri="{FF2B5EF4-FFF2-40B4-BE49-F238E27FC236}">
                <a16:creationId xmlns:a16="http://schemas.microsoft.com/office/drawing/2014/main" id="{5B1BEA53-4D17-24CA-3AC6-D2AED982C484}"/>
              </a:ext>
            </a:extLst>
          </p:cNvPr>
          <p:cNvSpPr/>
          <p:nvPr/>
        </p:nvSpPr>
        <p:spPr>
          <a:xfrm>
            <a:off x="461067" y="5582101"/>
            <a:ext cx="1714141" cy="91440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a:t>OSTALO</a:t>
            </a:r>
          </a:p>
        </p:txBody>
      </p:sp>
      <p:cxnSp>
        <p:nvCxnSpPr>
          <p:cNvPr id="20" name="Straight Arrow Connector 19">
            <a:extLst>
              <a:ext uri="{FF2B5EF4-FFF2-40B4-BE49-F238E27FC236}">
                <a16:creationId xmlns:a16="http://schemas.microsoft.com/office/drawing/2014/main" id="{C103FB8A-C059-13DE-7AB6-0B153702FFD3}"/>
              </a:ext>
            </a:extLst>
          </p:cNvPr>
          <p:cNvCxnSpPr>
            <a:cxnSpLocks/>
          </p:cNvCxnSpPr>
          <p:nvPr/>
        </p:nvCxnSpPr>
        <p:spPr>
          <a:xfrm flipH="1">
            <a:off x="2122967" y="4469701"/>
            <a:ext cx="25103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EAA6AA5C-34C6-BB4C-A696-46A379AB9CD5}"/>
              </a:ext>
            </a:extLst>
          </p:cNvPr>
          <p:cNvCxnSpPr>
            <a:cxnSpLocks/>
            <a:endCxn id="9" idx="3"/>
          </p:cNvCxnSpPr>
          <p:nvPr/>
        </p:nvCxnSpPr>
        <p:spPr>
          <a:xfrm flipV="1">
            <a:off x="6190770" y="2180234"/>
            <a:ext cx="791913" cy="156083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79A15240-1304-6D74-7DC3-236ABC00C520}"/>
              </a:ext>
            </a:extLst>
          </p:cNvPr>
          <p:cNvCxnSpPr>
            <a:cxnSpLocks/>
            <a:endCxn id="7" idx="4"/>
          </p:cNvCxnSpPr>
          <p:nvPr/>
        </p:nvCxnSpPr>
        <p:spPr>
          <a:xfrm flipV="1">
            <a:off x="4363082" y="3260479"/>
            <a:ext cx="0" cy="16852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8FA64383-60F6-5938-1150-AEA61B03938D}"/>
              </a:ext>
            </a:extLst>
          </p:cNvPr>
          <p:cNvCxnSpPr>
            <a:cxnSpLocks/>
          </p:cNvCxnSpPr>
          <p:nvPr/>
        </p:nvCxnSpPr>
        <p:spPr>
          <a:xfrm flipV="1">
            <a:off x="6786092" y="3975343"/>
            <a:ext cx="409187" cy="2440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2FF2CE62-2862-58A7-F688-CB93BD5B0812}"/>
              </a:ext>
            </a:extLst>
          </p:cNvPr>
          <p:cNvCxnSpPr>
            <a:cxnSpLocks/>
          </p:cNvCxnSpPr>
          <p:nvPr/>
        </p:nvCxnSpPr>
        <p:spPr>
          <a:xfrm flipH="1">
            <a:off x="1989599" y="5538210"/>
            <a:ext cx="415262" cy="14216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2A7CE3CD-858C-6D69-DACF-00A93D720B1F}"/>
              </a:ext>
            </a:extLst>
          </p:cNvPr>
          <p:cNvSpPr/>
          <p:nvPr/>
        </p:nvSpPr>
        <p:spPr>
          <a:xfrm>
            <a:off x="6936741" y="4898097"/>
            <a:ext cx="2006687" cy="151661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a:p>
            <a:pPr algn="ctr"/>
            <a:r>
              <a:rPr lang="hr-HR" dirty="0"/>
              <a:t>BLOKADE RAČUNA</a:t>
            </a:r>
          </a:p>
          <a:p>
            <a:pPr algn="ctr"/>
            <a:endParaRPr lang="hr-HR" dirty="0"/>
          </a:p>
        </p:txBody>
      </p:sp>
      <p:sp>
        <p:nvSpPr>
          <p:cNvPr id="129" name="Oval 128">
            <a:extLst>
              <a:ext uri="{FF2B5EF4-FFF2-40B4-BE49-F238E27FC236}">
                <a16:creationId xmlns:a16="http://schemas.microsoft.com/office/drawing/2014/main" id="{276C0148-EB26-9FD7-BBAC-7D1967F3253E}"/>
              </a:ext>
            </a:extLst>
          </p:cNvPr>
          <p:cNvSpPr/>
          <p:nvPr/>
        </p:nvSpPr>
        <p:spPr>
          <a:xfrm>
            <a:off x="684886" y="3351637"/>
            <a:ext cx="2495634" cy="5773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400" dirty="0"/>
              <a:t>ENERGETIKA</a:t>
            </a:r>
          </a:p>
          <a:p>
            <a:pPr algn="ctr"/>
            <a:r>
              <a:rPr lang="hr-HR" sz="1200" dirty="0"/>
              <a:t>(EL.ENERGIJA,PLIN,ITD)</a:t>
            </a:r>
          </a:p>
        </p:txBody>
      </p:sp>
      <p:sp>
        <p:nvSpPr>
          <p:cNvPr id="130" name="Oval 129">
            <a:extLst>
              <a:ext uri="{FF2B5EF4-FFF2-40B4-BE49-F238E27FC236}">
                <a16:creationId xmlns:a16="http://schemas.microsoft.com/office/drawing/2014/main" id="{9E6C373C-4849-2E44-6D62-91DBD80FC001}"/>
              </a:ext>
            </a:extLst>
          </p:cNvPr>
          <p:cNvSpPr/>
          <p:nvPr/>
        </p:nvSpPr>
        <p:spPr>
          <a:xfrm>
            <a:off x="155855" y="1177631"/>
            <a:ext cx="3291883" cy="9031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sz="1600" dirty="0"/>
          </a:p>
          <a:p>
            <a:pPr algn="ctr"/>
            <a:r>
              <a:rPr lang="hr-HR" sz="1600" dirty="0"/>
              <a:t>TELEKOMUNIKACIJE</a:t>
            </a:r>
          </a:p>
          <a:p>
            <a:pPr algn="ctr"/>
            <a:r>
              <a:rPr lang="hr-HR" sz="1200" dirty="0"/>
              <a:t>(DIGITALNA PRAVA,PLATFORME,ITD.)</a:t>
            </a:r>
          </a:p>
          <a:p>
            <a:pPr algn="ctr"/>
            <a:endParaRPr lang="hr-HR" sz="1600" dirty="0"/>
          </a:p>
        </p:txBody>
      </p:sp>
      <p:sp>
        <p:nvSpPr>
          <p:cNvPr id="131" name="Oval 130">
            <a:extLst>
              <a:ext uri="{FF2B5EF4-FFF2-40B4-BE49-F238E27FC236}">
                <a16:creationId xmlns:a16="http://schemas.microsoft.com/office/drawing/2014/main" id="{A7D07940-760C-15B4-D904-DB6BD576ABEC}"/>
              </a:ext>
            </a:extLst>
          </p:cNvPr>
          <p:cNvSpPr/>
          <p:nvPr/>
        </p:nvSpPr>
        <p:spPr>
          <a:xfrm>
            <a:off x="3532600" y="1177631"/>
            <a:ext cx="3054126" cy="7917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600" dirty="0"/>
              <a:t>KOMUNALNE USLUGE</a:t>
            </a:r>
          </a:p>
          <a:p>
            <a:pPr algn="ctr"/>
            <a:r>
              <a:rPr lang="hr-HR" sz="1200" dirty="0"/>
              <a:t>(PARKING,OTPAD,ITD.)</a:t>
            </a:r>
          </a:p>
        </p:txBody>
      </p:sp>
      <p:cxnSp>
        <p:nvCxnSpPr>
          <p:cNvPr id="167" name="Straight Arrow Connector 166">
            <a:extLst>
              <a:ext uri="{FF2B5EF4-FFF2-40B4-BE49-F238E27FC236}">
                <a16:creationId xmlns:a16="http://schemas.microsoft.com/office/drawing/2014/main" id="{D844B281-3987-5A00-34DC-02EFE2F6A57E}"/>
              </a:ext>
            </a:extLst>
          </p:cNvPr>
          <p:cNvCxnSpPr>
            <a:cxnSpLocks/>
          </p:cNvCxnSpPr>
          <p:nvPr/>
        </p:nvCxnSpPr>
        <p:spPr>
          <a:xfrm>
            <a:off x="7793854" y="2420692"/>
            <a:ext cx="0" cy="79966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0285F335-13DC-C0AA-AE46-34EE7D7CE95B}"/>
              </a:ext>
            </a:extLst>
          </p:cNvPr>
          <p:cNvCxnSpPr>
            <a:cxnSpLocks/>
          </p:cNvCxnSpPr>
          <p:nvPr/>
        </p:nvCxnSpPr>
        <p:spPr>
          <a:xfrm>
            <a:off x="7793854" y="4225048"/>
            <a:ext cx="0" cy="673049"/>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6" name="Straight Arrow Connector 185">
            <a:extLst>
              <a:ext uri="{FF2B5EF4-FFF2-40B4-BE49-F238E27FC236}">
                <a16:creationId xmlns:a16="http://schemas.microsoft.com/office/drawing/2014/main" id="{C42113F2-C499-523C-C05F-7CE872A349FF}"/>
              </a:ext>
            </a:extLst>
          </p:cNvPr>
          <p:cNvCxnSpPr>
            <a:cxnSpLocks/>
          </p:cNvCxnSpPr>
          <p:nvPr/>
        </p:nvCxnSpPr>
        <p:spPr>
          <a:xfrm flipV="1">
            <a:off x="7914807" y="2323475"/>
            <a:ext cx="0" cy="763341"/>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89" name="Straight Arrow Connector 188">
            <a:extLst>
              <a:ext uri="{FF2B5EF4-FFF2-40B4-BE49-F238E27FC236}">
                <a16:creationId xmlns:a16="http://schemas.microsoft.com/office/drawing/2014/main" id="{5FAE1F81-A804-F8E2-F8D1-7ACCBF540F0C}"/>
              </a:ext>
            </a:extLst>
          </p:cNvPr>
          <p:cNvCxnSpPr>
            <a:cxnSpLocks/>
          </p:cNvCxnSpPr>
          <p:nvPr/>
        </p:nvCxnSpPr>
        <p:spPr>
          <a:xfrm flipH="1" flipV="1">
            <a:off x="7940086" y="4134756"/>
            <a:ext cx="1" cy="669891"/>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194" name="Straight Arrow Connector 193">
            <a:extLst>
              <a:ext uri="{FF2B5EF4-FFF2-40B4-BE49-F238E27FC236}">
                <a16:creationId xmlns:a16="http://schemas.microsoft.com/office/drawing/2014/main" id="{AECF0B21-E3F0-9ACA-688B-1ED79BB3572B}"/>
              </a:ext>
            </a:extLst>
          </p:cNvPr>
          <p:cNvCxnSpPr>
            <a:cxnSpLocks/>
          </p:cNvCxnSpPr>
          <p:nvPr/>
        </p:nvCxnSpPr>
        <p:spPr>
          <a:xfrm>
            <a:off x="6301997" y="3041513"/>
            <a:ext cx="773620" cy="50478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8" name="Oval 197">
            <a:extLst>
              <a:ext uri="{FF2B5EF4-FFF2-40B4-BE49-F238E27FC236}">
                <a16:creationId xmlns:a16="http://schemas.microsoft.com/office/drawing/2014/main" id="{97E93FE7-52DB-C108-194D-3859C9629F76}"/>
              </a:ext>
            </a:extLst>
          </p:cNvPr>
          <p:cNvSpPr/>
          <p:nvPr/>
        </p:nvSpPr>
        <p:spPr>
          <a:xfrm>
            <a:off x="128894" y="2344408"/>
            <a:ext cx="1880311" cy="7173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400" dirty="0"/>
              <a:t>E-TRGOVINA</a:t>
            </a:r>
          </a:p>
        </p:txBody>
      </p:sp>
      <p:cxnSp>
        <p:nvCxnSpPr>
          <p:cNvPr id="209" name="Straight Arrow Connector 208">
            <a:extLst>
              <a:ext uri="{FF2B5EF4-FFF2-40B4-BE49-F238E27FC236}">
                <a16:creationId xmlns:a16="http://schemas.microsoft.com/office/drawing/2014/main" id="{63350C30-AD37-5A21-E916-2FFD8064B1A6}"/>
              </a:ext>
            </a:extLst>
          </p:cNvPr>
          <p:cNvCxnSpPr>
            <a:cxnSpLocks/>
          </p:cNvCxnSpPr>
          <p:nvPr/>
        </p:nvCxnSpPr>
        <p:spPr>
          <a:xfrm flipV="1">
            <a:off x="434107" y="3041513"/>
            <a:ext cx="0" cy="887474"/>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2" name="Straight Arrow Connector 211">
            <a:extLst>
              <a:ext uri="{FF2B5EF4-FFF2-40B4-BE49-F238E27FC236}">
                <a16:creationId xmlns:a16="http://schemas.microsoft.com/office/drawing/2014/main" id="{60D37B95-6792-9CE7-CA5C-13AFBA46FE44}"/>
              </a:ext>
            </a:extLst>
          </p:cNvPr>
          <p:cNvCxnSpPr>
            <a:cxnSpLocks/>
          </p:cNvCxnSpPr>
          <p:nvPr/>
        </p:nvCxnSpPr>
        <p:spPr>
          <a:xfrm>
            <a:off x="404259" y="2029085"/>
            <a:ext cx="0" cy="32242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6" name="Straight Arrow Connector 215">
            <a:extLst>
              <a:ext uri="{FF2B5EF4-FFF2-40B4-BE49-F238E27FC236}">
                <a16:creationId xmlns:a16="http://schemas.microsoft.com/office/drawing/2014/main" id="{B518570D-D0A4-6C03-5AD4-E3BB93F3B63C}"/>
              </a:ext>
            </a:extLst>
          </p:cNvPr>
          <p:cNvCxnSpPr>
            <a:cxnSpLocks/>
          </p:cNvCxnSpPr>
          <p:nvPr/>
        </p:nvCxnSpPr>
        <p:spPr>
          <a:xfrm>
            <a:off x="2404861" y="2198452"/>
            <a:ext cx="211889" cy="2222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31" name="Straight Arrow Connector 230">
            <a:extLst>
              <a:ext uri="{FF2B5EF4-FFF2-40B4-BE49-F238E27FC236}">
                <a16:creationId xmlns:a16="http://schemas.microsoft.com/office/drawing/2014/main" id="{FE975FB2-CA02-A5A2-9EB1-13881FD414ED}"/>
              </a:ext>
            </a:extLst>
          </p:cNvPr>
          <p:cNvCxnSpPr>
            <a:cxnSpLocks/>
          </p:cNvCxnSpPr>
          <p:nvPr/>
        </p:nvCxnSpPr>
        <p:spPr>
          <a:xfrm flipV="1">
            <a:off x="2438400" y="3118018"/>
            <a:ext cx="145774" cy="18123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38" name="Straight Arrow Connector 237">
            <a:extLst>
              <a:ext uri="{FF2B5EF4-FFF2-40B4-BE49-F238E27FC236}">
                <a16:creationId xmlns:a16="http://schemas.microsoft.com/office/drawing/2014/main" id="{852A5D73-CADE-BE1E-0A05-EFB51BFBE337}"/>
              </a:ext>
            </a:extLst>
          </p:cNvPr>
          <p:cNvCxnSpPr>
            <a:cxnSpLocks/>
          </p:cNvCxnSpPr>
          <p:nvPr/>
        </p:nvCxnSpPr>
        <p:spPr>
          <a:xfrm>
            <a:off x="5045042" y="2080749"/>
            <a:ext cx="0" cy="16931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97365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BLOKADA RAČUNA</a:t>
            </a:r>
            <a:endParaRPr lang="es-ES" b="0" strike="noStrike" spc="-1" dirty="0">
              <a:solidFill>
                <a:srgbClr val="000000"/>
              </a:solidFill>
              <a:uFill>
                <a:solidFill>
                  <a:srgbClr val="FFFFFF"/>
                </a:solidFill>
              </a:uFill>
            </a:endParaRPr>
          </a:p>
        </p:txBody>
      </p:sp>
      <p:sp>
        <p:nvSpPr>
          <p:cNvPr id="175" name="TextShape 2"/>
          <p:cNvSpPr txBox="1"/>
          <p:nvPr/>
        </p:nvSpPr>
        <p:spPr>
          <a:xfrm>
            <a:off x="1153982" y="1945783"/>
            <a:ext cx="6406045" cy="3659886"/>
          </a:xfrm>
          <a:prstGeom prst="rect">
            <a:avLst/>
          </a:prstGeom>
          <a:solidFill>
            <a:schemeClr val="bg1"/>
          </a:solidFill>
          <a:ln>
            <a:noFill/>
          </a:ln>
        </p:spPr>
        <p:txBody>
          <a:bodyPr lIns="90000" tIns="45000" rIns="90000" bIns="45000">
            <a:noAutofit/>
          </a:bodyPr>
          <a:lstStyle/>
          <a:p>
            <a:pPr marL="360" algn="just">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2011. Godina Ovršni Zakon  - FINA pravna osoba koja provodi ovrhu na novčanim sredstvima.</a:t>
            </a:r>
          </a:p>
          <a:p>
            <a:pPr marL="360" algn="just">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Cca 400 000 predmeta sa Sudova pušteno na provedbu putem FINA-e ,večina blokira sredstva na računima građana/blokada računa.</a:t>
            </a:r>
          </a:p>
          <a:p>
            <a:pPr marL="360" algn="just">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S obzirom da su predmeti(Ovršna rješenja) bila starija od deset godina građani su zaboravili da se protiv njih  na sudu vodio postupak prisilne naplate,te da su dužni platiti glavnicu sa zateznim ,troškove suda ,troškove ovrhovoditelja ,javnog bilježnika i zatezne kamate na sve troškove koji su nastali u postupku prisilne naplate/OVRHE/.</a:t>
            </a:r>
          </a:p>
          <a:p>
            <a:pPr marL="360">
              <a:lnSpc>
                <a:spcPct val="105000"/>
              </a:lnSpc>
              <a:spcBef>
                <a:spcPts val="700"/>
              </a:spcBef>
              <a:spcAft>
                <a:spcPts val="800"/>
              </a:spcAft>
              <a:buClr>
                <a:srgbClr val="C00000"/>
              </a:buClr>
              <a:buSzPct val="60000"/>
            </a:pPr>
            <a:endParaRPr lang="hr-HR"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23693771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b="0" strike="noStrike" spc="-1" dirty="0">
              <a:solidFill>
                <a:srgbClr val="000000"/>
              </a:solidFill>
              <a:uFill>
                <a:solidFill>
                  <a:srgbClr val="FFFFFF"/>
                </a:solidFill>
              </a:uFill>
            </a:endParaRPr>
          </a:p>
        </p:txBody>
      </p:sp>
      <p:sp>
        <p:nvSpPr>
          <p:cNvPr id="175" name="TextShape 2"/>
          <p:cNvSpPr txBox="1"/>
          <p:nvPr/>
        </p:nvSpPr>
        <p:spPr>
          <a:xfrm>
            <a:off x="1153982" y="1391804"/>
            <a:ext cx="6406045" cy="4706808"/>
          </a:xfrm>
          <a:prstGeom prst="rect">
            <a:avLst/>
          </a:prstGeom>
          <a:solidFill>
            <a:schemeClr val="bg1"/>
          </a:solidFill>
          <a:ln>
            <a:noFill/>
          </a:ln>
        </p:spPr>
        <p:txBody>
          <a:bodyPr lIns="90000" tIns="45000" rIns="90000" bIns="45000">
            <a:normAutofit/>
          </a:bodyPr>
          <a:lstStyle/>
          <a:p>
            <a:pPr marL="360" algn="just">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Najćešće se Građani   upoznaju sa OVRHOM/BLOKADOM RAČUNA  prilikom korištenja bankomata tj.bankovne kartice prilikom kupnje,tj. Prilikom nemogućnosti rapolaganja sa sretstvima na svome računu.Prvo zovu svoju banku gdje ih se obavjesti da njihova sredstva blokirana te da se obrate u poslovnicu FINA-e(mjesto gdje će dobiti potpunu informaciju).</a:t>
            </a:r>
          </a:p>
          <a:p>
            <a:pPr marL="360" algn="just">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FINA daje potpunu informaciju o BLOKADI RAČUNA ,ali ne može dati informaciju o predmetu/OVRHA/  ,što građane najviše interesira</a:t>
            </a:r>
          </a:p>
          <a:p>
            <a:pPr marL="360" algn="just">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Sukladno očevidniku ,broj OVRHE  označava pod kojim se brojem  predmet nalazi na nadležnom sudu .Nadležni sud je u gradu  gdje  građanin ima/imao  prijavljeno prebivalište ( godina je navedena u broju OVRHE) .</a:t>
            </a:r>
          </a:p>
          <a:p>
            <a:pPr marL="360">
              <a:lnSpc>
                <a:spcPct val="105000"/>
              </a:lnSpc>
              <a:spcBef>
                <a:spcPts val="700"/>
              </a:spcBef>
              <a:spcAft>
                <a:spcPts val="800"/>
              </a:spcAft>
              <a:buClr>
                <a:srgbClr val="C00000"/>
              </a:buClr>
              <a:buSzPct val="60000"/>
            </a:pPr>
            <a:endParaRPr lang="hr-HR" spc="-1" dirty="0">
              <a:solidFill>
                <a:srgbClr val="000000"/>
              </a:solidFill>
              <a:uFill>
                <a:solidFill>
                  <a:srgbClr val="FFFFFF"/>
                </a:solidFill>
              </a:uFill>
            </a:endParaRPr>
          </a:p>
          <a:p>
            <a:pPr marL="360">
              <a:lnSpc>
                <a:spcPct val="105000"/>
              </a:lnSpc>
              <a:spcBef>
                <a:spcPts val="700"/>
              </a:spcBef>
              <a:spcAft>
                <a:spcPts val="800"/>
              </a:spcAft>
              <a:buClr>
                <a:srgbClr val="C00000"/>
              </a:buClr>
              <a:buSzPct val="60000"/>
            </a:pPr>
            <a:endParaRPr lang="hr-HR" sz="1600" b="1" spc="-1" dirty="0">
              <a:solidFill>
                <a:srgbClr val="000000"/>
              </a:solidFill>
              <a:uFill>
                <a:solidFill>
                  <a:srgbClr val="FFFFFF"/>
                </a:solidFill>
              </a:uFill>
            </a:endParaRP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257324173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61067" y="167457"/>
            <a:ext cx="8229240" cy="1489894"/>
          </a:xfrm>
          <a:prstGeom prst="rect">
            <a:avLst/>
          </a:prstGeom>
          <a:noFill/>
          <a:ln>
            <a:noFill/>
          </a:ln>
        </p:spPr>
        <p:txBody>
          <a:bodyPr lIns="90000" tIns="45000" rIns="90000" bIns="45000" anchor="ctr">
            <a:normAutofit/>
          </a:bodyPr>
          <a:lstStyle/>
          <a:p>
            <a:pPr>
              <a:lnSpc>
                <a:spcPct val="100000"/>
              </a:lnSpc>
            </a:pPr>
            <a:r>
              <a:rPr lang="hr-HR" sz="2800" b="1" strike="noStrike" spc="-1" dirty="0">
                <a:solidFill>
                  <a:srgbClr val="000000"/>
                </a:solidFill>
                <a:uFill>
                  <a:solidFill>
                    <a:srgbClr val="FFFFFF"/>
                  </a:solidFill>
                </a:uFill>
              </a:rPr>
              <a:t>	  </a:t>
            </a:r>
            <a:endParaRPr lang="es-ES" b="0" strike="noStrike" spc="-1" dirty="0">
              <a:solidFill>
                <a:srgbClr val="000000"/>
              </a:solidFill>
              <a:uFill>
                <a:solidFill>
                  <a:srgbClr val="FFFFFF"/>
                </a:solidFill>
              </a:uFill>
            </a:endParaRPr>
          </a:p>
        </p:txBody>
      </p:sp>
      <p:sp>
        <p:nvSpPr>
          <p:cNvPr id="175" name="TextShape 2"/>
          <p:cNvSpPr txBox="1"/>
          <p:nvPr/>
        </p:nvSpPr>
        <p:spPr>
          <a:xfrm>
            <a:off x="991080" y="1501187"/>
            <a:ext cx="6568947" cy="4104483"/>
          </a:xfrm>
          <a:prstGeom prst="rect">
            <a:avLst/>
          </a:prstGeom>
          <a:solidFill>
            <a:schemeClr val="bg1"/>
          </a:solidFill>
          <a:ln>
            <a:noFill/>
          </a:ln>
        </p:spPr>
        <p:txBody>
          <a:bodyPr lIns="90000" tIns="45000" rIns="90000" bIns="45000">
            <a:noAutofit/>
          </a:bodyPr>
          <a:lstStyle/>
          <a:p>
            <a:pPr marL="360">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Ovrhovoditelj nije Zakonski dužan slati opomene za potroživanja,već je dužan u roku zastare(1-5 godina ovisi o kojoj se usluzi radi) pokrenuti prisilnu naplatu(OVRHU). </a:t>
            </a:r>
          </a:p>
          <a:p>
            <a:pPr marL="360">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Kada građani kažu da nisu ništa dobili,da nikada nisu ništa zaprimili u pisanom obliku : </a:t>
            </a:r>
          </a:p>
          <a:p>
            <a:pPr marL="360">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U slućaju da građani promjene adresu,a novu adresu  prijave nakon što je sami postupak prisilne naplate/OVRHA/ pokrenut pri Javnom Bilježniku(mora po službenoj dužnosti provjeriti prijavljenu adresu Ovršenika),građanin neće zaprimiti Prijedlog  za Ovrhu i Ovršno rješenje.te samim time i propustiti Zakopnsko pravo na Prigovor,već će OVRHA/Blokada biti provedena na njegovim sredstvima po računima.</a:t>
            </a:r>
          </a:p>
          <a:p>
            <a:pPr marL="360">
              <a:lnSpc>
                <a:spcPct val="105000"/>
              </a:lnSpc>
              <a:spcBef>
                <a:spcPts val="700"/>
              </a:spcBef>
              <a:spcAft>
                <a:spcPts val="800"/>
              </a:spcAft>
              <a:buClr>
                <a:srgbClr val="C00000"/>
              </a:buClr>
              <a:buSzPct val="60000"/>
            </a:pPr>
            <a:r>
              <a:rPr lang="hr-HR" spc="-1" dirty="0">
                <a:solidFill>
                  <a:srgbClr val="000000"/>
                </a:solidFill>
                <a:uFill>
                  <a:solidFill>
                    <a:srgbClr val="FFFFFF"/>
                  </a:solidFill>
                </a:uFill>
              </a:rPr>
              <a:t>Ovrhovoditelj nije Zakonski dužan slati opomene za potroživanja,već je dužan u roku zastare(1-5 godina ovisi o kojoj se usluzi radi) pokrenuti prisilnu naplatu(OVRHU). </a:t>
            </a:r>
          </a:p>
        </p:txBody>
      </p:sp>
      <p:pic>
        <p:nvPicPr>
          <p:cNvPr id="5" name="Picture 4">
            <a:extLst>
              <a:ext uri="{FF2B5EF4-FFF2-40B4-BE49-F238E27FC236}">
                <a16:creationId xmlns:a16="http://schemas.microsoft.com/office/drawing/2014/main" id="{7845FCC5-CF70-3FEB-951F-3B44A3772EC5}"/>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58DB89B-0E84-1283-D9C6-D651F9AE3940}"/>
              </a:ext>
            </a:extLst>
          </p:cNvPr>
          <p:cNvPicPr>
            <a:picLocks noChangeAspect="1"/>
          </p:cNvPicPr>
          <p:nvPr/>
        </p:nvPicPr>
        <p:blipFill>
          <a:blip r:embed="rId4"/>
          <a:stretch>
            <a:fillRect/>
          </a:stretch>
        </p:blipFill>
        <p:spPr>
          <a:xfrm>
            <a:off x="7560027" y="62873"/>
            <a:ext cx="1583973" cy="1335394"/>
          </a:xfrm>
          <a:prstGeom prst="rect">
            <a:avLst/>
          </a:prstGeom>
        </p:spPr>
      </p:pic>
    </p:spTree>
    <p:extLst>
      <p:ext uri="{BB962C8B-B14F-4D97-AF65-F5344CB8AC3E}">
        <p14:creationId xmlns:p14="http://schemas.microsoft.com/office/powerpoint/2010/main" val="178260350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16">
            <a:extLst>
              <a:ext uri="{FF2B5EF4-FFF2-40B4-BE49-F238E27FC236}">
                <a16:creationId xmlns:a16="http://schemas.microsoft.com/office/drawing/2014/main" id="{6117B382-353B-43EE-862B-7D21EC950CC8}"/>
              </a:ext>
            </a:extLst>
          </p:cNvPr>
          <p:cNvSpPr>
            <a:spLocks noChangeArrowheads="1"/>
          </p:cNvSpPr>
          <p:nvPr/>
        </p:nvSpPr>
        <p:spPr bwMode="auto">
          <a:xfrm>
            <a:off x="1856409" y="2665627"/>
            <a:ext cx="2167528" cy="2167527"/>
          </a:xfrm>
          <a:custGeom>
            <a:avLst/>
            <a:gdLst>
              <a:gd name="T0" fmla="*/ 4466 w 4641"/>
              <a:gd name="T1" fmla="*/ 4254 h 4640"/>
              <a:gd name="T2" fmla="*/ 4166 w 4641"/>
              <a:gd name="T3" fmla="*/ 3515 h 4640"/>
              <a:gd name="T4" fmla="*/ 4166 w 4641"/>
              <a:gd name="T5" fmla="*/ 3515 h 4640"/>
              <a:gd name="T6" fmla="*/ 4180 w 4641"/>
              <a:gd name="T7" fmla="*/ 3379 h 4640"/>
              <a:gd name="T8" fmla="*/ 4180 w 4641"/>
              <a:gd name="T9" fmla="*/ 3379 h 4640"/>
              <a:gd name="T10" fmla="*/ 3833 w 4641"/>
              <a:gd name="T11" fmla="*/ 832 h 4640"/>
              <a:gd name="T12" fmla="*/ 3833 w 4641"/>
              <a:gd name="T13" fmla="*/ 832 h 4640"/>
              <a:gd name="T14" fmla="*/ 837 w 4641"/>
              <a:gd name="T15" fmla="*/ 827 h 4640"/>
              <a:gd name="T16" fmla="*/ 837 w 4641"/>
              <a:gd name="T17" fmla="*/ 827 h 4640"/>
              <a:gd name="T18" fmla="*/ 831 w 4641"/>
              <a:gd name="T19" fmla="*/ 3833 h 4640"/>
              <a:gd name="T20" fmla="*/ 831 w 4641"/>
              <a:gd name="T21" fmla="*/ 3833 h 4640"/>
              <a:gd name="T22" fmla="*/ 3379 w 4641"/>
              <a:gd name="T23" fmla="*/ 4179 h 4640"/>
              <a:gd name="T24" fmla="*/ 3379 w 4641"/>
              <a:gd name="T25" fmla="*/ 4179 h 4640"/>
              <a:gd name="T26" fmla="*/ 3516 w 4641"/>
              <a:gd name="T27" fmla="*/ 4165 h 4640"/>
              <a:gd name="T28" fmla="*/ 4254 w 4641"/>
              <a:gd name="T29" fmla="*/ 4465 h 4640"/>
              <a:gd name="T30" fmla="*/ 4254 w 4641"/>
              <a:gd name="T31" fmla="*/ 4465 h 4640"/>
              <a:gd name="T32" fmla="*/ 4466 w 4641"/>
              <a:gd name="T33" fmla="*/ 4254 h 4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41" h="4640">
                <a:moveTo>
                  <a:pt x="4466" y="4254"/>
                </a:moveTo>
                <a:lnTo>
                  <a:pt x="4166" y="3515"/>
                </a:lnTo>
                <a:lnTo>
                  <a:pt x="4166" y="3515"/>
                </a:lnTo>
                <a:cubicBezTo>
                  <a:pt x="4151" y="3470"/>
                  <a:pt x="4156" y="3420"/>
                  <a:pt x="4180" y="3379"/>
                </a:cubicBezTo>
                <a:lnTo>
                  <a:pt x="4180" y="3379"/>
                </a:lnTo>
                <a:cubicBezTo>
                  <a:pt x="4640" y="2570"/>
                  <a:pt x="4524" y="1523"/>
                  <a:pt x="3833" y="832"/>
                </a:cubicBezTo>
                <a:lnTo>
                  <a:pt x="3833" y="832"/>
                </a:lnTo>
                <a:cubicBezTo>
                  <a:pt x="3004" y="3"/>
                  <a:pt x="1669" y="0"/>
                  <a:pt x="837" y="827"/>
                </a:cubicBezTo>
                <a:lnTo>
                  <a:pt x="837" y="827"/>
                </a:lnTo>
                <a:cubicBezTo>
                  <a:pt x="3" y="1654"/>
                  <a:pt x="0" y="3002"/>
                  <a:pt x="831" y="3833"/>
                </a:cubicBezTo>
                <a:lnTo>
                  <a:pt x="831" y="3833"/>
                </a:lnTo>
                <a:cubicBezTo>
                  <a:pt x="1522" y="4524"/>
                  <a:pt x="2569" y="4639"/>
                  <a:pt x="3379" y="4179"/>
                </a:cubicBezTo>
                <a:lnTo>
                  <a:pt x="3379" y="4179"/>
                </a:lnTo>
                <a:cubicBezTo>
                  <a:pt x="3421" y="4155"/>
                  <a:pt x="3470" y="4150"/>
                  <a:pt x="3516" y="4165"/>
                </a:cubicBezTo>
                <a:lnTo>
                  <a:pt x="4254" y="4465"/>
                </a:lnTo>
                <a:lnTo>
                  <a:pt x="4254" y="4465"/>
                </a:lnTo>
                <a:cubicBezTo>
                  <a:pt x="4384" y="4508"/>
                  <a:pt x="4509" y="4384"/>
                  <a:pt x="4466" y="4254"/>
                </a:cubicBezTo>
              </a:path>
            </a:pathLst>
          </a:custGeom>
          <a:solidFill>
            <a:schemeClr val="accent3"/>
          </a:solidFill>
          <a:ln>
            <a:noFill/>
          </a:ln>
          <a:effectLst/>
        </p:spPr>
        <p:txBody>
          <a:bodyPr wrap="none" anchor="ctr"/>
          <a:lstStyle/>
          <a:p>
            <a:endParaRPr lang="en-US" sz="675" dirty="0">
              <a:latin typeface="Poppins" panose="00000500000000000000" pitchFamily="2" charset="0"/>
            </a:endParaRPr>
          </a:p>
        </p:txBody>
      </p:sp>
      <p:sp>
        <p:nvSpPr>
          <p:cNvPr id="23" name="Freeform 17">
            <a:extLst>
              <a:ext uri="{FF2B5EF4-FFF2-40B4-BE49-F238E27FC236}">
                <a16:creationId xmlns:a16="http://schemas.microsoft.com/office/drawing/2014/main" id="{DA75E790-8A76-4BB9-BAF8-419F45CFD024}"/>
              </a:ext>
            </a:extLst>
          </p:cNvPr>
          <p:cNvSpPr>
            <a:spLocks noChangeArrowheads="1"/>
          </p:cNvSpPr>
          <p:nvPr/>
        </p:nvSpPr>
        <p:spPr bwMode="auto">
          <a:xfrm>
            <a:off x="1213568" y="2690351"/>
            <a:ext cx="700532" cy="1100247"/>
          </a:xfrm>
          <a:custGeom>
            <a:avLst/>
            <a:gdLst>
              <a:gd name="T0" fmla="*/ 318 w 1499"/>
              <a:gd name="T1" fmla="*/ 2270 h 2355"/>
              <a:gd name="T2" fmla="*/ 318 w 1499"/>
              <a:gd name="T3" fmla="*/ 2270 h 2355"/>
              <a:gd name="T4" fmla="*/ 228 w 1499"/>
              <a:gd name="T5" fmla="*/ 2065 h 2355"/>
              <a:gd name="T6" fmla="*/ 228 w 1499"/>
              <a:gd name="T7" fmla="*/ 2065 h 2355"/>
              <a:gd name="T8" fmla="*/ 318 w 1499"/>
              <a:gd name="T9" fmla="*/ 1854 h 2355"/>
              <a:gd name="T10" fmla="*/ 318 w 1499"/>
              <a:gd name="T11" fmla="*/ 1854 h 2355"/>
              <a:gd name="T12" fmla="*/ 549 w 1499"/>
              <a:gd name="T13" fmla="*/ 1769 h 2355"/>
              <a:gd name="T14" fmla="*/ 549 w 1499"/>
              <a:gd name="T15" fmla="*/ 1769 h 2355"/>
              <a:gd name="T16" fmla="*/ 777 w 1499"/>
              <a:gd name="T17" fmla="*/ 1854 h 2355"/>
              <a:gd name="T18" fmla="*/ 777 w 1499"/>
              <a:gd name="T19" fmla="*/ 1854 h 2355"/>
              <a:gd name="T20" fmla="*/ 867 w 1499"/>
              <a:gd name="T21" fmla="*/ 2065 h 2355"/>
              <a:gd name="T22" fmla="*/ 867 w 1499"/>
              <a:gd name="T23" fmla="*/ 2065 h 2355"/>
              <a:gd name="T24" fmla="*/ 777 w 1499"/>
              <a:gd name="T25" fmla="*/ 2270 h 2355"/>
              <a:gd name="T26" fmla="*/ 777 w 1499"/>
              <a:gd name="T27" fmla="*/ 2270 h 2355"/>
              <a:gd name="T28" fmla="*/ 549 w 1499"/>
              <a:gd name="T29" fmla="*/ 2354 h 2355"/>
              <a:gd name="T30" fmla="*/ 549 w 1499"/>
              <a:gd name="T31" fmla="*/ 2354 h 2355"/>
              <a:gd name="T32" fmla="*/ 318 w 1499"/>
              <a:gd name="T33" fmla="*/ 2270 h 2355"/>
              <a:gd name="T34" fmla="*/ 1296 w 1499"/>
              <a:gd name="T35" fmla="*/ 176 h 2355"/>
              <a:gd name="T36" fmla="*/ 1296 w 1499"/>
              <a:gd name="T37" fmla="*/ 176 h 2355"/>
              <a:gd name="T38" fmla="*/ 1498 w 1499"/>
              <a:gd name="T39" fmla="*/ 673 h 2355"/>
              <a:gd name="T40" fmla="*/ 1498 w 1499"/>
              <a:gd name="T41" fmla="*/ 673 h 2355"/>
              <a:gd name="T42" fmla="*/ 1305 w 1499"/>
              <a:gd name="T43" fmla="*/ 1133 h 2355"/>
              <a:gd name="T44" fmla="*/ 1305 w 1499"/>
              <a:gd name="T45" fmla="*/ 1133 h 2355"/>
              <a:gd name="T46" fmla="*/ 794 w 1499"/>
              <a:gd name="T47" fmla="*/ 1301 h 2355"/>
              <a:gd name="T48" fmla="*/ 779 w 1499"/>
              <a:gd name="T49" fmla="*/ 1537 h 2355"/>
              <a:gd name="T50" fmla="*/ 307 w 1499"/>
              <a:gd name="T51" fmla="*/ 1537 h 2355"/>
              <a:gd name="T52" fmla="*/ 291 w 1499"/>
              <a:gd name="T53" fmla="*/ 952 h 2355"/>
              <a:gd name="T54" fmla="*/ 479 w 1499"/>
              <a:gd name="T55" fmla="*/ 952 h 2355"/>
              <a:gd name="T56" fmla="*/ 479 w 1499"/>
              <a:gd name="T57" fmla="*/ 952 h 2355"/>
              <a:gd name="T58" fmla="*/ 849 w 1499"/>
              <a:gd name="T59" fmla="*/ 893 h 2355"/>
              <a:gd name="T60" fmla="*/ 849 w 1499"/>
              <a:gd name="T61" fmla="*/ 893 h 2355"/>
              <a:gd name="T62" fmla="*/ 977 w 1499"/>
              <a:gd name="T63" fmla="*/ 676 h 2355"/>
              <a:gd name="T64" fmla="*/ 977 w 1499"/>
              <a:gd name="T65" fmla="*/ 676 h 2355"/>
              <a:gd name="T66" fmla="*/ 917 w 1499"/>
              <a:gd name="T67" fmla="*/ 503 h 2355"/>
              <a:gd name="T68" fmla="*/ 917 w 1499"/>
              <a:gd name="T69" fmla="*/ 503 h 2355"/>
              <a:gd name="T70" fmla="*/ 750 w 1499"/>
              <a:gd name="T71" fmla="*/ 440 h 2355"/>
              <a:gd name="T72" fmla="*/ 750 w 1499"/>
              <a:gd name="T73" fmla="*/ 440 h 2355"/>
              <a:gd name="T74" fmla="*/ 574 w 1499"/>
              <a:gd name="T75" fmla="*/ 504 h 2355"/>
              <a:gd name="T76" fmla="*/ 574 w 1499"/>
              <a:gd name="T77" fmla="*/ 504 h 2355"/>
              <a:gd name="T78" fmla="*/ 511 w 1499"/>
              <a:gd name="T79" fmla="*/ 679 h 2355"/>
              <a:gd name="T80" fmla="*/ 5 w 1499"/>
              <a:gd name="T81" fmla="*/ 679 h 2355"/>
              <a:gd name="T82" fmla="*/ 5 w 1499"/>
              <a:gd name="T83" fmla="*/ 679 h 2355"/>
              <a:gd name="T84" fmla="*/ 85 w 1499"/>
              <a:gd name="T85" fmla="*/ 333 h 2355"/>
              <a:gd name="T86" fmla="*/ 85 w 1499"/>
              <a:gd name="T87" fmla="*/ 333 h 2355"/>
              <a:gd name="T88" fmla="*/ 343 w 1499"/>
              <a:gd name="T89" fmla="*/ 89 h 2355"/>
              <a:gd name="T90" fmla="*/ 343 w 1499"/>
              <a:gd name="T91" fmla="*/ 89 h 2355"/>
              <a:gd name="T92" fmla="*/ 757 w 1499"/>
              <a:gd name="T93" fmla="*/ 0 h 2355"/>
              <a:gd name="T94" fmla="*/ 757 w 1499"/>
              <a:gd name="T95" fmla="*/ 0 h 2355"/>
              <a:gd name="T96" fmla="*/ 1296 w 1499"/>
              <a:gd name="T97" fmla="*/ 176 h 23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499" h="2355">
                <a:moveTo>
                  <a:pt x="318" y="2270"/>
                </a:moveTo>
                <a:lnTo>
                  <a:pt x="318" y="2270"/>
                </a:lnTo>
                <a:cubicBezTo>
                  <a:pt x="258" y="2215"/>
                  <a:pt x="228" y="2146"/>
                  <a:pt x="228" y="2065"/>
                </a:cubicBezTo>
                <a:lnTo>
                  <a:pt x="228" y="2065"/>
                </a:lnTo>
                <a:cubicBezTo>
                  <a:pt x="228" y="1980"/>
                  <a:pt x="258" y="1911"/>
                  <a:pt x="318" y="1854"/>
                </a:cubicBezTo>
                <a:lnTo>
                  <a:pt x="318" y="1854"/>
                </a:lnTo>
                <a:cubicBezTo>
                  <a:pt x="377" y="1798"/>
                  <a:pt x="454" y="1769"/>
                  <a:pt x="549" y="1769"/>
                </a:cubicBezTo>
                <a:lnTo>
                  <a:pt x="549" y="1769"/>
                </a:lnTo>
                <a:cubicBezTo>
                  <a:pt x="641" y="1769"/>
                  <a:pt x="717" y="1798"/>
                  <a:pt x="777" y="1854"/>
                </a:cubicBezTo>
                <a:lnTo>
                  <a:pt x="777" y="1854"/>
                </a:lnTo>
                <a:cubicBezTo>
                  <a:pt x="837" y="1911"/>
                  <a:pt x="867" y="1980"/>
                  <a:pt x="867" y="2065"/>
                </a:cubicBezTo>
                <a:lnTo>
                  <a:pt x="867" y="2065"/>
                </a:lnTo>
                <a:cubicBezTo>
                  <a:pt x="867" y="2146"/>
                  <a:pt x="837" y="2215"/>
                  <a:pt x="777" y="2270"/>
                </a:cubicBezTo>
                <a:lnTo>
                  <a:pt x="777" y="2270"/>
                </a:lnTo>
                <a:cubicBezTo>
                  <a:pt x="717" y="2326"/>
                  <a:pt x="641" y="2354"/>
                  <a:pt x="549" y="2354"/>
                </a:cubicBezTo>
                <a:lnTo>
                  <a:pt x="549" y="2354"/>
                </a:lnTo>
                <a:cubicBezTo>
                  <a:pt x="454" y="2354"/>
                  <a:pt x="377" y="2326"/>
                  <a:pt x="318" y="2270"/>
                </a:cubicBezTo>
                <a:close/>
                <a:moveTo>
                  <a:pt x="1296" y="176"/>
                </a:moveTo>
                <a:lnTo>
                  <a:pt x="1296" y="176"/>
                </a:lnTo>
                <a:cubicBezTo>
                  <a:pt x="1431" y="294"/>
                  <a:pt x="1498" y="459"/>
                  <a:pt x="1498" y="673"/>
                </a:cubicBezTo>
                <a:lnTo>
                  <a:pt x="1498" y="673"/>
                </a:lnTo>
                <a:cubicBezTo>
                  <a:pt x="1498" y="870"/>
                  <a:pt x="1434" y="1023"/>
                  <a:pt x="1305" y="1133"/>
                </a:cubicBezTo>
                <a:lnTo>
                  <a:pt x="1305" y="1133"/>
                </a:lnTo>
                <a:cubicBezTo>
                  <a:pt x="1176" y="1243"/>
                  <a:pt x="1006" y="1300"/>
                  <a:pt x="794" y="1301"/>
                </a:cubicBezTo>
                <a:lnTo>
                  <a:pt x="779" y="1537"/>
                </a:lnTo>
                <a:lnTo>
                  <a:pt x="307" y="1537"/>
                </a:lnTo>
                <a:lnTo>
                  <a:pt x="291" y="952"/>
                </a:lnTo>
                <a:lnTo>
                  <a:pt x="479" y="952"/>
                </a:lnTo>
                <a:lnTo>
                  <a:pt x="479" y="952"/>
                </a:lnTo>
                <a:cubicBezTo>
                  <a:pt x="641" y="952"/>
                  <a:pt x="764" y="933"/>
                  <a:pt x="849" y="893"/>
                </a:cubicBezTo>
                <a:lnTo>
                  <a:pt x="849" y="893"/>
                </a:lnTo>
                <a:cubicBezTo>
                  <a:pt x="934" y="853"/>
                  <a:pt x="977" y="780"/>
                  <a:pt x="977" y="676"/>
                </a:cubicBezTo>
                <a:lnTo>
                  <a:pt x="977" y="676"/>
                </a:lnTo>
                <a:cubicBezTo>
                  <a:pt x="977" y="602"/>
                  <a:pt x="957" y="545"/>
                  <a:pt x="917" y="503"/>
                </a:cubicBezTo>
                <a:lnTo>
                  <a:pt x="917" y="503"/>
                </a:lnTo>
                <a:cubicBezTo>
                  <a:pt x="877" y="461"/>
                  <a:pt x="821" y="440"/>
                  <a:pt x="750" y="440"/>
                </a:cubicBezTo>
                <a:lnTo>
                  <a:pt x="750" y="440"/>
                </a:lnTo>
                <a:cubicBezTo>
                  <a:pt x="675" y="440"/>
                  <a:pt x="616" y="462"/>
                  <a:pt x="574" y="504"/>
                </a:cubicBezTo>
                <a:lnTo>
                  <a:pt x="574" y="504"/>
                </a:lnTo>
                <a:cubicBezTo>
                  <a:pt x="532" y="547"/>
                  <a:pt x="511" y="605"/>
                  <a:pt x="511" y="679"/>
                </a:cubicBezTo>
                <a:lnTo>
                  <a:pt x="5" y="679"/>
                </a:lnTo>
                <a:lnTo>
                  <a:pt x="5" y="679"/>
                </a:lnTo>
                <a:cubicBezTo>
                  <a:pt x="0" y="551"/>
                  <a:pt x="28" y="436"/>
                  <a:pt x="85" y="333"/>
                </a:cubicBezTo>
                <a:lnTo>
                  <a:pt x="85" y="333"/>
                </a:lnTo>
                <a:cubicBezTo>
                  <a:pt x="143" y="231"/>
                  <a:pt x="229" y="149"/>
                  <a:pt x="343" y="89"/>
                </a:cubicBezTo>
                <a:lnTo>
                  <a:pt x="343" y="89"/>
                </a:lnTo>
                <a:cubicBezTo>
                  <a:pt x="458" y="29"/>
                  <a:pt x="595" y="0"/>
                  <a:pt x="757" y="0"/>
                </a:cubicBezTo>
                <a:lnTo>
                  <a:pt x="757" y="0"/>
                </a:lnTo>
                <a:cubicBezTo>
                  <a:pt x="981" y="0"/>
                  <a:pt x="1161" y="59"/>
                  <a:pt x="1296" y="176"/>
                </a:cubicBezTo>
                <a:close/>
              </a:path>
            </a:pathLst>
          </a:custGeom>
          <a:solidFill>
            <a:schemeClr val="bg1"/>
          </a:solidFill>
          <a:ln>
            <a:noFill/>
          </a:ln>
          <a:effectLst/>
        </p:spPr>
        <p:txBody>
          <a:bodyPr wrap="none" anchor="ctr"/>
          <a:lstStyle/>
          <a:p>
            <a:endParaRPr lang="en-US" sz="675" dirty="0">
              <a:latin typeface="Poppins" panose="00000500000000000000" pitchFamily="2" charset="0"/>
            </a:endParaRPr>
          </a:p>
        </p:txBody>
      </p:sp>
      <p:sp>
        <p:nvSpPr>
          <p:cNvPr id="24" name="Freeform 18">
            <a:extLst>
              <a:ext uri="{FF2B5EF4-FFF2-40B4-BE49-F238E27FC236}">
                <a16:creationId xmlns:a16="http://schemas.microsoft.com/office/drawing/2014/main" id="{BB4843F0-0542-40C0-AAFF-6CAAE7F52542}"/>
              </a:ext>
            </a:extLst>
          </p:cNvPr>
          <p:cNvSpPr>
            <a:spLocks noChangeArrowheads="1"/>
          </p:cNvSpPr>
          <p:nvPr/>
        </p:nvSpPr>
        <p:spPr bwMode="auto">
          <a:xfrm>
            <a:off x="2795946" y="3215750"/>
            <a:ext cx="298757" cy="1079643"/>
          </a:xfrm>
          <a:custGeom>
            <a:avLst/>
            <a:gdLst>
              <a:gd name="T0" fmla="*/ 604 w 639"/>
              <a:gd name="T1" fmla="*/ 0 h 2311"/>
              <a:gd name="T2" fmla="*/ 541 w 639"/>
              <a:gd name="T3" fmla="*/ 1505 h 2311"/>
              <a:gd name="T4" fmla="*/ 85 w 639"/>
              <a:gd name="T5" fmla="*/ 1505 h 2311"/>
              <a:gd name="T6" fmla="*/ 22 w 639"/>
              <a:gd name="T7" fmla="*/ 0 h 2311"/>
              <a:gd name="T8" fmla="*/ 604 w 639"/>
              <a:gd name="T9" fmla="*/ 0 h 2311"/>
              <a:gd name="T10" fmla="*/ 90 w 639"/>
              <a:gd name="T11" fmla="*/ 2227 h 2311"/>
              <a:gd name="T12" fmla="*/ 90 w 639"/>
              <a:gd name="T13" fmla="*/ 2227 h 2311"/>
              <a:gd name="T14" fmla="*/ 0 w 639"/>
              <a:gd name="T15" fmla="*/ 2021 h 2311"/>
              <a:gd name="T16" fmla="*/ 0 w 639"/>
              <a:gd name="T17" fmla="*/ 2021 h 2311"/>
              <a:gd name="T18" fmla="*/ 90 w 639"/>
              <a:gd name="T19" fmla="*/ 1809 h 2311"/>
              <a:gd name="T20" fmla="*/ 90 w 639"/>
              <a:gd name="T21" fmla="*/ 1809 h 2311"/>
              <a:gd name="T22" fmla="*/ 321 w 639"/>
              <a:gd name="T23" fmla="*/ 1725 h 2311"/>
              <a:gd name="T24" fmla="*/ 321 w 639"/>
              <a:gd name="T25" fmla="*/ 1725 h 2311"/>
              <a:gd name="T26" fmla="*/ 549 w 639"/>
              <a:gd name="T27" fmla="*/ 1809 h 2311"/>
              <a:gd name="T28" fmla="*/ 549 w 639"/>
              <a:gd name="T29" fmla="*/ 1809 h 2311"/>
              <a:gd name="T30" fmla="*/ 638 w 639"/>
              <a:gd name="T31" fmla="*/ 2021 h 2311"/>
              <a:gd name="T32" fmla="*/ 638 w 639"/>
              <a:gd name="T33" fmla="*/ 2021 h 2311"/>
              <a:gd name="T34" fmla="*/ 549 w 639"/>
              <a:gd name="T35" fmla="*/ 2227 h 2311"/>
              <a:gd name="T36" fmla="*/ 549 w 639"/>
              <a:gd name="T37" fmla="*/ 2227 h 2311"/>
              <a:gd name="T38" fmla="*/ 321 w 639"/>
              <a:gd name="T39" fmla="*/ 2310 h 2311"/>
              <a:gd name="T40" fmla="*/ 321 w 639"/>
              <a:gd name="T41" fmla="*/ 2310 h 2311"/>
              <a:gd name="T42" fmla="*/ 90 w 639"/>
              <a:gd name="T43" fmla="*/ 2227 h 2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639" h="2311">
                <a:moveTo>
                  <a:pt x="604" y="0"/>
                </a:moveTo>
                <a:lnTo>
                  <a:pt x="541" y="1505"/>
                </a:lnTo>
                <a:lnTo>
                  <a:pt x="85" y="1505"/>
                </a:lnTo>
                <a:lnTo>
                  <a:pt x="22" y="0"/>
                </a:lnTo>
                <a:lnTo>
                  <a:pt x="604" y="0"/>
                </a:lnTo>
                <a:close/>
                <a:moveTo>
                  <a:pt x="90" y="2227"/>
                </a:moveTo>
                <a:lnTo>
                  <a:pt x="90" y="2227"/>
                </a:lnTo>
                <a:cubicBezTo>
                  <a:pt x="30" y="2171"/>
                  <a:pt x="0" y="2102"/>
                  <a:pt x="0" y="2021"/>
                </a:cubicBezTo>
                <a:lnTo>
                  <a:pt x="0" y="2021"/>
                </a:lnTo>
                <a:cubicBezTo>
                  <a:pt x="0" y="1937"/>
                  <a:pt x="30" y="1866"/>
                  <a:pt x="90" y="1809"/>
                </a:cubicBezTo>
                <a:lnTo>
                  <a:pt x="90" y="1809"/>
                </a:lnTo>
                <a:cubicBezTo>
                  <a:pt x="150" y="1753"/>
                  <a:pt x="227" y="1725"/>
                  <a:pt x="321" y="1725"/>
                </a:cubicBezTo>
                <a:lnTo>
                  <a:pt x="321" y="1725"/>
                </a:lnTo>
                <a:cubicBezTo>
                  <a:pt x="413" y="1725"/>
                  <a:pt x="489" y="1753"/>
                  <a:pt x="549" y="1809"/>
                </a:cubicBezTo>
                <a:lnTo>
                  <a:pt x="549" y="1809"/>
                </a:lnTo>
                <a:cubicBezTo>
                  <a:pt x="609" y="1866"/>
                  <a:pt x="638" y="1937"/>
                  <a:pt x="638" y="2021"/>
                </a:cubicBezTo>
                <a:lnTo>
                  <a:pt x="638" y="2021"/>
                </a:lnTo>
                <a:cubicBezTo>
                  <a:pt x="638" y="2102"/>
                  <a:pt x="609" y="2171"/>
                  <a:pt x="549" y="2227"/>
                </a:cubicBezTo>
                <a:lnTo>
                  <a:pt x="549" y="2227"/>
                </a:lnTo>
                <a:cubicBezTo>
                  <a:pt x="489" y="2282"/>
                  <a:pt x="413" y="2310"/>
                  <a:pt x="321" y="2310"/>
                </a:cubicBezTo>
                <a:lnTo>
                  <a:pt x="321" y="2310"/>
                </a:lnTo>
                <a:cubicBezTo>
                  <a:pt x="227" y="2310"/>
                  <a:pt x="150" y="2282"/>
                  <a:pt x="90" y="2227"/>
                </a:cubicBezTo>
                <a:close/>
              </a:path>
            </a:pathLst>
          </a:custGeom>
          <a:solidFill>
            <a:schemeClr val="bg1"/>
          </a:solidFill>
          <a:ln>
            <a:noFill/>
          </a:ln>
          <a:effectLst/>
        </p:spPr>
        <p:txBody>
          <a:bodyPr wrap="none" anchor="ctr"/>
          <a:lstStyle/>
          <a:p>
            <a:endParaRPr lang="en-US" sz="675" dirty="0">
              <a:latin typeface="Poppins" panose="00000500000000000000" pitchFamily="2" charset="0"/>
            </a:endParaRPr>
          </a:p>
        </p:txBody>
      </p:sp>
      <p:sp>
        <p:nvSpPr>
          <p:cNvPr id="25" name="Freeform 19">
            <a:extLst>
              <a:ext uri="{FF2B5EF4-FFF2-40B4-BE49-F238E27FC236}">
                <a16:creationId xmlns:a16="http://schemas.microsoft.com/office/drawing/2014/main" id="{978F81D7-7342-4F5A-A3D8-E7FCE14D136C}"/>
              </a:ext>
            </a:extLst>
          </p:cNvPr>
          <p:cNvSpPr>
            <a:spLocks noChangeArrowheads="1"/>
          </p:cNvSpPr>
          <p:nvPr/>
        </p:nvSpPr>
        <p:spPr bwMode="auto">
          <a:xfrm>
            <a:off x="0" y="4303635"/>
            <a:ext cx="3776690" cy="1697759"/>
          </a:xfrm>
          <a:custGeom>
            <a:avLst/>
            <a:gdLst>
              <a:gd name="T0" fmla="*/ 8084 w 8085"/>
              <a:gd name="T1" fmla="*/ 3631 h 3632"/>
              <a:gd name="T2" fmla="*/ 0 w 8085"/>
              <a:gd name="T3" fmla="*/ 3631 h 3632"/>
              <a:gd name="T4" fmla="*/ 0 w 8085"/>
              <a:gd name="T5" fmla="*/ 56 h 3632"/>
              <a:gd name="T6" fmla="*/ 0 w 8085"/>
              <a:gd name="T7" fmla="*/ 56 h 3632"/>
              <a:gd name="T8" fmla="*/ 2631 w 8085"/>
              <a:gd name="T9" fmla="*/ 2108 h 3632"/>
              <a:gd name="T10" fmla="*/ 2631 w 8085"/>
              <a:gd name="T11" fmla="*/ 2108 h 3632"/>
              <a:gd name="T12" fmla="*/ 8000 w 8085"/>
              <a:gd name="T13" fmla="*/ 3432 h 3632"/>
              <a:gd name="T14" fmla="*/ 8000 w 8085"/>
              <a:gd name="T15" fmla="*/ 3432 h 3632"/>
              <a:gd name="T16" fmla="*/ 8084 w 8085"/>
              <a:gd name="T17" fmla="*/ 3631 h 3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85" h="3632">
                <a:moveTo>
                  <a:pt x="8084" y="3631"/>
                </a:moveTo>
                <a:lnTo>
                  <a:pt x="0" y="3631"/>
                </a:lnTo>
                <a:lnTo>
                  <a:pt x="0" y="56"/>
                </a:lnTo>
                <a:lnTo>
                  <a:pt x="0" y="56"/>
                </a:lnTo>
                <a:cubicBezTo>
                  <a:pt x="1357" y="323"/>
                  <a:pt x="1609" y="1542"/>
                  <a:pt x="2631" y="2108"/>
                </a:cubicBezTo>
                <a:lnTo>
                  <a:pt x="2631" y="2108"/>
                </a:lnTo>
                <a:cubicBezTo>
                  <a:pt x="4936" y="3357"/>
                  <a:pt x="6520" y="0"/>
                  <a:pt x="8000" y="3432"/>
                </a:cubicBezTo>
                <a:lnTo>
                  <a:pt x="8000" y="3432"/>
                </a:lnTo>
                <a:cubicBezTo>
                  <a:pt x="8030" y="3500"/>
                  <a:pt x="8058" y="3566"/>
                  <a:pt x="8084" y="3631"/>
                </a:cubicBezTo>
              </a:path>
            </a:pathLst>
          </a:custGeom>
          <a:solidFill>
            <a:schemeClr val="accent3"/>
          </a:solidFill>
          <a:ln>
            <a:noFill/>
          </a:ln>
          <a:effectLst/>
        </p:spPr>
        <p:txBody>
          <a:bodyPr wrap="none" anchor="ctr"/>
          <a:lstStyle/>
          <a:p>
            <a:endParaRPr lang="en-US" sz="675" dirty="0">
              <a:latin typeface="Poppins" panose="00000500000000000000" pitchFamily="2" charset="0"/>
            </a:endParaRPr>
          </a:p>
        </p:txBody>
      </p:sp>
      <p:sp>
        <p:nvSpPr>
          <p:cNvPr id="26" name="Freeform 20">
            <a:extLst>
              <a:ext uri="{FF2B5EF4-FFF2-40B4-BE49-F238E27FC236}">
                <a16:creationId xmlns:a16="http://schemas.microsoft.com/office/drawing/2014/main" id="{5F302F00-D51D-4A58-AB15-118361482FDD}"/>
              </a:ext>
            </a:extLst>
          </p:cNvPr>
          <p:cNvSpPr>
            <a:spLocks noChangeArrowheads="1"/>
          </p:cNvSpPr>
          <p:nvPr/>
        </p:nvSpPr>
        <p:spPr bwMode="auto">
          <a:xfrm>
            <a:off x="4303872" y="2021108"/>
            <a:ext cx="1870831" cy="693805"/>
          </a:xfrm>
          <a:custGeom>
            <a:avLst/>
            <a:gdLst>
              <a:gd name="T0" fmla="*/ 2669 w 2981"/>
              <a:gd name="T1" fmla="*/ 624 h 625"/>
              <a:gd name="T2" fmla="*/ 310 w 2981"/>
              <a:gd name="T3" fmla="*/ 624 h 625"/>
              <a:gd name="T4" fmla="*/ 310 w 2981"/>
              <a:gd name="T5" fmla="*/ 624 h 625"/>
              <a:gd name="T6" fmla="*/ 0 w 2981"/>
              <a:gd name="T7" fmla="*/ 312 h 625"/>
              <a:gd name="T8" fmla="*/ 0 w 2981"/>
              <a:gd name="T9" fmla="*/ 312 h 625"/>
              <a:gd name="T10" fmla="*/ 310 w 2981"/>
              <a:gd name="T11" fmla="*/ 0 h 625"/>
              <a:gd name="T12" fmla="*/ 2669 w 2981"/>
              <a:gd name="T13" fmla="*/ 0 h 625"/>
              <a:gd name="T14" fmla="*/ 2669 w 2981"/>
              <a:gd name="T15" fmla="*/ 0 h 625"/>
              <a:gd name="T16" fmla="*/ 2980 w 2981"/>
              <a:gd name="T17" fmla="*/ 312 h 625"/>
              <a:gd name="T18" fmla="*/ 2980 w 2981"/>
              <a:gd name="T19" fmla="*/ 312 h 625"/>
              <a:gd name="T20" fmla="*/ 2669 w 2981"/>
              <a:gd name="T21" fmla="*/ 624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81" h="625">
                <a:moveTo>
                  <a:pt x="2669" y="624"/>
                </a:moveTo>
                <a:lnTo>
                  <a:pt x="310" y="624"/>
                </a:lnTo>
                <a:lnTo>
                  <a:pt x="310" y="624"/>
                </a:lnTo>
                <a:cubicBezTo>
                  <a:pt x="138" y="624"/>
                  <a:pt x="0" y="484"/>
                  <a:pt x="0" y="312"/>
                </a:cubicBezTo>
                <a:lnTo>
                  <a:pt x="0" y="312"/>
                </a:lnTo>
                <a:cubicBezTo>
                  <a:pt x="0" y="140"/>
                  <a:pt x="138" y="0"/>
                  <a:pt x="310" y="0"/>
                </a:cubicBezTo>
                <a:lnTo>
                  <a:pt x="2669" y="0"/>
                </a:lnTo>
                <a:lnTo>
                  <a:pt x="2669" y="0"/>
                </a:lnTo>
                <a:cubicBezTo>
                  <a:pt x="2841" y="0"/>
                  <a:pt x="2980" y="140"/>
                  <a:pt x="2980" y="312"/>
                </a:cubicBezTo>
                <a:lnTo>
                  <a:pt x="2980" y="312"/>
                </a:lnTo>
                <a:cubicBezTo>
                  <a:pt x="2980" y="484"/>
                  <a:pt x="2841" y="624"/>
                  <a:pt x="2669" y="624"/>
                </a:cubicBezTo>
              </a:path>
            </a:pathLst>
          </a:custGeom>
          <a:solidFill>
            <a:schemeClr val="accent2"/>
          </a:solidFill>
          <a:ln>
            <a:noFill/>
          </a:ln>
          <a:effectLst/>
        </p:spPr>
        <p:txBody>
          <a:bodyPr wrap="none" anchor="ctr"/>
          <a:lstStyle/>
          <a:p>
            <a:endParaRPr lang="en-US" sz="675" dirty="0">
              <a:latin typeface="Poppins" panose="00000500000000000000" pitchFamily="2" charset="0"/>
            </a:endParaRPr>
          </a:p>
        </p:txBody>
      </p:sp>
      <p:sp>
        <p:nvSpPr>
          <p:cNvPr id="36" name="Line 30">
            <a:extLst>
              <a:ext uri="{FF2B5EF4-FFF2-40B4-BE49-F238E27FC236}">
                <a16:creationId xmlns:a16="http://schemas.microsoft.com/office/drawing/2014/main" id="{0CA789D5-BE8A-4BC6-87D5-852FE1E3D17E}"/>
              </a:ext>
            </a:extLst>
          </p:cNvPr>
          <p:cNvSpPr>
            <a:spLocks noChangeShapeType="1"/>
          </p:cNvSpPr>
          <p:nvPr/>
        </p:nvSpPr>
        <p:spPr bwMode="auto">
          <a:xfrm>
            <a:off x="5239288" y="567599"/>
            <a:ext cx="2061" cy="1514385"/>
          </a:xfrm>
          <a:prstGeom prst="line">
            <a:avLst/>
          </a:prstGeom>
          <a:noFill/>
          <a:ln w="38100" cap="flat">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sz="675" dirty="0">
              <a:latin typeface="Poppins" panose="00000500000000000000" pitchFamily="2" charset="0"/>
            </a:endParaRPr>
          </a:p>
        </p:txBody>
      </p:sp>
      <p:sp>
        <p:nvSpPr>
          <p:cNvPr id="37" name="Freeform 31">
            <a:extLst>
              <a:ext uri="{FF2B5EF4-FFF2-40B4-BE49-F238E27FC236}">
                <a16:creationId xmlns:a16="http://schemas.microsoft.com/office/drawing/2014/main" id="{7D1530B3-0831-4BC3-B1BC-CE153749E2D7}"/>
              </a:ext>
            </a:extLst>
          </p:cNvPr>
          <p:cNvSpPr>
            <a:spLocks noChangeArrowheads="1"/>
          </p:cNvSpPr>
          <p:nvPr/>
        </p:nvSpPr>
        <p:spPr bwMode="auto">
          <a:xfrm>
            <a:off x="7273168" y="856607"/>
            <a:ext cx="1870832" cy="1928522"/>
          </a:xfrm>
          <a:custGeom>
            <a:avLst/>
            <a:gdLst>
              <a:gd name="T0" fmla="*/ 87 w 4005"/>
              <a:gd name="T1" fmla="*/ 0 h 4127"/>
              <a:gd name="T2" fmla="*/ 3499 w 4005"/>
              <a:gd name="T3" fmla="*/ 0 h 4127"/>
              <a:gd name="T4" fmla="*/ 3499 w 4005"/>
              <a:gd name="T5" fmla="*/ 0 h 4127"/>
              <a:gd name="T6" fmla="*/ 4004 w 4005"/>
              <a:gd name="T7" fmla="*/ 221 h 4127"/>
              <a:gd name="T8" fmla="*/ 4004 w 4005"/>
              <a:gd name="T9" fmla="*/ 4003 h 4127"/>
              <a:gd name="T10" fmla="*/ 4004 w 4005"/>
              <a:gd name="T11" fmla="*/ 4003 h 4127"/>
              <a:gd name="T12" fmla="*/ 2652 w 4005"/>
              <a:gd name="T13" fmla="*/ 3744 h 4127"/>
              <a:gd name="T14" fmla="*/ 2652 w 4005"/>
              <a:gd name="T15" fmla="*/ 3744 h 4127"/>
              <a:gd name="T16" fmla="*/ 2614 w 4005"/>
              <a:gd name="T17" fmla="*/ 3713 h 4127"/>
              <a:gd name="T18" fmla="*/ 2614 w 4005"/>
              <a:gd name="T19" fmla="*/ 3713 h 4127"/>
              <a:gd name="T20" fmla="*/ 2259 w 4005"/>
              <a:gd name="T21" fmla="*/ 3285 h 4127"/>
              <a:gd name="T22" fmla="*/ 2259 w 4005"/>
              <a:gd name="T23" fmla="*/ 3285 h 4127"/>
              <a:gd name="T24" fmla="*/ 1682 w 4005"/>
              <a:gd name="T25" fmla="*/ 1644 h 4127"/>
              <a:gd name="T26" fmla="*/ 1682 w 4005"/>
              <a:gd name="T27" fmla="*/ 1644 h 4127"/>
              <a:gd name="T28" fmla="*/ 1454 w 4005"/>
              <a:gd name="T29" fmla="*/ 1509 h 4127"/>
              <a:gd name="T30" fmla="*/ 1454 w 4005"/>
              <a:gd name="T31" fmla="*/ 1509 h 4127"/>
              <a:gd name="T32" fmla="*/ 1431 w 4005"/>
              <a:gd name="T33" fmla="*/ 1500 h 4127"/>
              <a:gd name="T34" fmla="*/ 1431 w 4005"/>
              <a:gd name="T35" fmla="*/ 1500 h 4127"/>
              <a:gd name="T36" fmla="*/ 568 w 4005"/>
              <a:gd name="T37" fmla="*/ 1229 h 4127"/>
              <a:gd name="T38" fmla="*/ 568 w 4005"/>
              <a:gd name="T39" fmla="*/ 1229 h 4127"/>
              <a:gd name="T40" fmla="*/ 87 w 4005"/>
              <a:gd name="T41" fmla="*/ 0 h 4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005" h="4127">
                <a:moveTo>
                  <a:pt x="87" y="0"/>
                </a:moveTo>
                <a:lnTo>
                  <a:pt x="3499" y="0"/>
                </a:lnTo>
                <a:lnTo>
                  <a:pt x="3499" y="0"/>
                </a:lnTo>
                <a:cubicBezTo>
                  <a:pt x="3671" y="68"/>
                  <a:pt x="3840" y="141"/>
                  <a:pt x="4004" y="221"/>
                </a:cubicBezTo>
                <a:lnTo>
                  <a:pt x="4004" y="4003"/>
                </a:lnTo>
                <a:lnTo>
                  <a:pt x="4004" y="4003"/>
                </a:lnTo>
                <a:cubicBezTo>
                  <a:pt x="3539" y="4126"/>
                  <a:pt x="3049" y="4066"/>
                  <a:pt x="2652" y="3744"/>
                </a:cubicBezTo>
                <a:lnTo>
                  <a:pt x="2652" y="3744"/>
                </a:lnTo>
                <a:cubicBezTo>
                  <a:pt x="2639" y="3734"/>
                  <a:pt x="2626" y="3724"/>
                  <a:pt x="2614" y="3713"/>
                </a:cubicBezTo>
                <a:lnTo>
                  <a:pt x="2614" y="3713"/>
                </a:lnTo>
                <a:cubicBezTo>
                  <a:pt x="2484" y="3601"/>
                  <a:pt x="2364" y="3459"/>
                  <a:pt x="2259" y="3285"/>
                </a:cubicBezTo>
                <a:lnTo>
                  <a:pt x="2259" y="3285"/>
                </a:lnTo>
                <a:cubicBezTo>
                  <a:pt x="1958" y="2816"/>
                  <a:pt x="2126" y="2047"/>
                  <a:pt x="1682" y="1644"/>
                </a:cubicBezTo>
                <a:lnTo>
                  <a:pt x="1682" y="1644"/>
                </a:lnTo>
                <a:cubicBezTo>
                  <a:pt x="1619" y="1583"/>
                  <a:pt x="1541" y="1541"/>
                  <a:pt x="1454" y="1509"/>
                </a:cubicBezTo>
                <a:lnTo>
                  <a:pt x="1454" y="1509"/>
                </a:lnTo>
                <a:cubicBezTo>
                  <a:pt x="1446" y="1506"/>
                  <a:pt x="1438" y="1503"/>
                  <a:pt x="1431" y="1500"/>
                </a:cubicBezTo>
                <a:lnTo>
                  <a:pt x="1431" y="1500"/>
                </a:lnTo>
                <a:cubicBezTo>
                  <a:pt x="1154" y="1406"/>
                  <a:pt x="797" y="1402"/>
                  <a:pt x="568" y="1229"/>
                </a:cubicBezTo>
                <a:lnTo>
                  <a:pt x="568" y="1229"/>
                </a:lnTo>
                <a:cubicBezTo>
                  <a:pt x="236" y="961"/>
                  <a:pt x="0" y="434"/>
                  <a:pt x="87" y="0"/>
                </a:cubicBezTo>
              </a:path>
            </a:pathLst>
          </a:custGeom>
          <a:solidFill>
            <a:schemeClr val="accent1"/>
          </a:solidFill>
          <a:ln>
            <a:noFill/>
          </a:ln>
          <a:effectLst/>
        </p:spPr>
        <p:txBody>
          <a:bodyPr wrap="none" anchor="ctr"/>
          <a:lstStyle/>
          <a:p>
            <a:endParaRPr lang="en-US" sz="675" dirty="0">
              <a:latin typeface="Poppins" panose="00000500000000000000" pitchFamily="2" charset="0"/>
            </a:endParaRPr>
          </a:p>
        </p:txBody>
      </p:sp>
      <p:sp>
        <p:nvSpPr>
          <p:cNvPr id="38" name="Freeform 32">
            <a:extLst>
              <a:ext uri="{FF2B5EF4-FFF2-40B4-BE49-F238E27FC236}">
                <a16:creationId xmlns:a16="http://schemas.microsoft.com/office/drawing/2014/main" id="{0D737CC0-C85B-4A5A-991D-4C0CAEF80EC1}"/>
              </a:ext>
            </a:extLst>
          </p:cNvPr>
          <p:cNvSpPr>
            <a:spLocks noChangeArrowheads="1"/>
          </p:cNvSpPr>
          <p:nvPr/>
        </p:nvSpPr>
        <p:spPr bwMode="auto">
          <a:xfrm>
            <a:off x="0" y="4701289"/>
            <a:ext cx="2249943" cy="1298044"/>
          </a:xfrm>
          <a:custGeom>
            <a:avLst/>
            <a:gdLst>
              <a:gd name="T0" fmla="*/ 4694 w 4815"/>
              <a:gd name="T1" fmla="*/ 1658 h 2780"/>
              <a:gd name="T2" fmla="*/ 4694 w 4815"/>
              <a:gd name="T3" fmla="*/ 1658 h 2780"/>
              <a:gd name="T4" fmla="*/ 3204 w 4815"/>
              <a:gd name="T5" fmla="*/ 552 h 2780"/>
              <a:gd name="T6" fmla="*/ 3204 w 4815"/>
              <a:gd name="T7" fmla="*/ 552 h 2780"/>
              <a:gd name="T8" fmla="*/ 2453 w 4815"/>
              <a:gd name="T9" fmla="*/ 727 h 2780"/>
              <a:gd name="T10" fmla="*/ 2453 w 4815"/>
              <a:gd name="T11" fmla="*/ 727 h 2780"/>
              <a:gd name="T12" fmla="*/ 1476 w 4815"/>
              <a:gd name="T13" fmla="*/ 865 h 2780"/>
              <a:gd name="T14" fmla="*/ 1476 w 4815"/>
              <a:gd name="T15" fmla="*/ 865 h 2780"/>
              <a:gd name="T16" fmla="*/ 1005 w 4815"/>
              <a:gd name="T17" fmla="*/ 482 h 2780"/>
              <a:gd name="T18" fmla="*/ 1005 w 4815"/>
              <a:gd name="T19" fmla="*/ 482 h 2780"/>
              <a:gd name="T20" fmla="*/ 556 w 4815"/>
              <a:gd name="T21" fmla="*/ 94 h 2780"/>
              <a:gd name="T22" fmla="*/ 556 w 4815"/>
              <a:gd name="T23" fmla="*/ 94 h 2780"/>
              <a:gd name="T24" fmla="*/ 0 w 4815"/>
              <a:gd name="T25" fmla="*/ 9 h 2780"/>
              <a:gd name="T26" fmla="*/ 0 w 4815"/>
              <a:gd name="T27" fmla="*/ 29 h 2780"/>
              <a:gd name="T28" fmla="*/ 0 w 4815"/>
              <a:gd name="T29" fmla="*/ 29 h 2780"/>
              <a:gd name="T30" fmla="*/ 549 w 4815"/>
              <a:gd name="T31" fmla="*/ 113 h 2780"/>
              <a:gd name="T32" fmla="*/ 549 w 4815"/>
              <a:gd name="T33" fmla="*/ 113 h 2780"/>
              <a:gd name="T34" fmla="*/ 990 w 4815"/>
              <a:gd name="T35" fmla="*/ 496 h 2780"/>
              <a:gd name="T36" fmla="*/ 990 w 4815"/>
              <a:gd name="T37" fmla="*/ 496 h 2780"/>
              <a:gd name="T38" fmla="*/ 1470 w 4815"/>
              <a:gd name="T39" fmla="*/ 885 h 2780"/>
              <a:gd name="T40" fmla="*/ 1470 w 4815"/>
              <a:gd name="T41" fmla="*/ 885 h 2780"/>
              <a:gd name="T42" fmla="*/ 2460 w 4815"/>
              <a:gd name="T43" fmla="*/ 746 h 2780"/>
              <a:gd name="T44" fmla="*/ 2460 w 4815"/>
              <a:gd name="T45" fmla="*/ 746 h 2780"/>
              <a:gd name="T46" fmla="*/ 3203 w 4815"/>
              <a:gd name="T47" fmla="*/ 572 h 2780"/>
              <a:gd name="T48" fmla="*/ 3203 w 4815"/>
              <a:gd name="T49" fmla="*/ 572 h 2780"/>
              <a:gd name="T50" fmla="*/ 4675 w 4815"/>
              <a:gd name="T51" fmla="*/ 1664 h 2780"/>
              <a:gd name="T52" fmla="*/ 4675 w 4815"/>
              <a:gd name="T53" fmla="*/ 1664 h 2780"/>
              <a:gd name="T54" fmla="*/ 4708 w 4815"/>
              <a:gd name="T55" fmla="*/ 2779 h 2780"/>
              <a:gd name="T56" fmla="*/ 4729 w 4815"/>
              <a:gd name="T57" fmla="*/ 2779 h 2780"/>
              <a:gd name="T58" fmla="*/ 4729 w 4815"/>
              <a:gd name="T59" fmla="*/ 2779 h 2780"/>
              <a:gd name="T60" fmla="*/ 4694 w 4815"/>
              <a:gd name="T61" fmla="*/ 1658 h 2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815" h="2780">
                <a:moveTo>
                  <a:pt x="4694" y="1658"/>
                </a:moveTo>
                <a:lnTo>
                  <a:pt x="4694" y="1658"/>
                </a:lnTo>
                <a:cubicBezTo>
                  <a:pt x="4482" y="974"/>
                  <a:pt x="3939" y="571"/>
                  <a:pt x="3204" y="552"/>
                </a:cubicBezTo>
                <a:lnTo>
                  <a:pt x="3204" y="552"/>
                </a:lnTo>
                <a:cubicBezTo>
                  <a:pt x="2957" y="539"/>
                  <a:pt x="2701" y="634"/>
                  <a:pt x="2453" y="727"/>
                </a:cubicBezTo>
                <a:lnTo>
                  <a:pt x="2453" y="727"/>
                </a:lnTo>
                <a:cubicBezTo>
                  <a:pt x="2131" y="847"/>
                  <a:pt x="1799" y="971"/>
                  <a:pt x="1476" y="865"/>
                </a:cubicBezTo>
                <a:lnTo>
                  <a:pt x="1476" y="865"/>
                </a:lnTo>
                <a:cubicBezTo>
                  <a:pt x="1294" y="813"/>
                  <a:pt x="1153" y="652"/>
                  <a:pt x="1005" y="482"/>
                </a:cubicBezTo>
                <a:lnTo>
                  <a:pt x="1005" y="482"/>
                </a:lnTo>
                <a:cubicBezTo>
                  <a:pt x="870" y="329"/>
                  <a:pt x="731" y="169"/>
                  <a:pt x="556" y="94"/>
                </a:cubicBezTo>
                <a:lnTo>
                  <a:pt x="556" y="94"/>
                </a:lnTo>
                <a:cubicBezTo>
                  <a:pt x="392" y="30"/>
                  <a:pt x="197" y="0"/>
                  <a:pt x="0" y="9"/>
                </a:cubicBezTo>
                <a:lnTo>
                  <a:pt x="0" y="29"/>
                </a:lnTo>
                <a:lnTo>
                  <a:pt x="0" y="29"/>
                </a:lnTo>
                <a:cubicBezTo>
                  <a:pt x="194" y="21"/>
                  <a:pt x="387" y="50"/>
                  <a:pt x="549" y="113"/>
                </a:cubicBezTo>
                <a:lnTo>
                  <a:pt x="549" y="113"/>
                </a:lnTo>
                <a:cubicBezTo>
                  <a:pt x="719" y="187"/>
                  <a:pt x="856" y="344"/>
                  <a:pt x="990" y="496"/>
                </a:cubicBezTo>
                <a:lnTo>
                  <a:pt x="990" y="496"/>
                </a:lnTo>
                <a:cubicBezTo>
                  <a:pt x="1140" y="668"/>
                  <a:pt x="1283" y="831"/>
                  <a:pt x="1470" y="885"/>
                </a:cubicBezTo>
                <a:lnTo>
                  <a:pt x="1470" y="885"/>
                </a:lnTo>
                <a:cubicBezTo>
                  <a:pt x="1799" y="992"/>
                  <a:pt x="2135" y="867"/>
                  <a:pt x="2460" y="746"/>
                </a:cubicBezTo>
                <a:lnTo>
                  <a:pt x="2460" y="746"/>
                </a:lnTo>
                <a:cubicBezTo>
                  <a:pt x="2706" y="654"/>
                  <a:pt x="2960" y="559"/>
                  <a:pt x="3203" y="572"/>
                </a:cubicBezTo>
                <a:lnTo>
                  <a:pt x="3203" y="572"/>
                </a:lnTo>
                <a:cubicBezTo>
                  <a:pt x="3929" y="591"/>
                  <a:pt x="4465" y="989"/>
                  <a:pt x="4675" y="1664"/>
                </a:cubicBezTo>
                <a:lnTo>
                  <a:pt x="4675" y="1664"/>
                </a:lnTo>
                <a:cubicBezTo>
                  <a:pt x="4783" y="2011"/>
                  <a:pt x="4793" y="2402"/>
                  <a:pt x="4708" y="2779"/>
                </a:cubicBezTo>
                <a:lnTo>
                  <a:pt x="4729" y="2779"/>
                </a:lnTo>
                <a:lnTo>
                  <a:pt x="4729" y="2779"/>
                </a:lnTo>
                <a:cubicBezTo>
                  <a:pt x="4814" y="2399"/>
                  <a:pt x="4803" y="2007"/>
                  <a:pt x="4694" y="1658"/>
                </a:cubicBezTo>
              </a:path>
            </a:pathLst>
          </a:custGeom>
          <a:solidFill>
            <a:schemeClr val="accent4"/>
          </a:solidFill>
          <a:ln>
            <a:noFill/>
          </a:ln>
          <a:effectLst/>
        </p:spPr>
        <p:txBody>
          <a:bodyPr wrap="none" anchor="ctr"/>
          <a:lstStyle/>
          <a:p>
            <a:endParaRPr lang="en-US" sz="675" dirty="0">
              <a:latin typeface="Poppins" panose="00000500000000000000" pitchFamily="2" charset="0"/>
            </a:endParaRPr>
          </a:p>
        </p:txBody>
      </p:sp>
      <p:sp>
        <p:nvSpPr>
          <p:cNvPr id="39" name="Freeform 33">
            <a:extLst>
              <a:ext uri="{FF2B5EF4-FFF2-40B4-BE49-F238E27FC236}">
                <a16:creationId xmlns:a16="http://schemas.microsoft.com/office/drawing/2014/main" id="{8E3CABD9-FD5F-458F-AE7A-2ABE515C0ADA}"/>
              </a:ext>
            </a:extLst>
          </p:cNvPr>
          <p:cNvSpPr>
            <a:spLocks noChangeArrowheads="1"/>
          </p:cNvSpPr>
          <p:nvPr/>
        </p:nvSpPr>
        <p:spPr bwMode="auto">
          <a:xfrm>
            <a:off x="0" y="5826261"/>
            <a:ext cx="173073" cy="175133"/>
          </a:xfrm>
          <a:custGeom>
            <a:avLst/>
            <a:gdLst>
              <a:gd name="T0" fmla="*/ 0 w 370"/>
              <a:gd name="T1" fmla="*/ 0 h 374"/>
              <a:gd name="T2" fmla="*/ 0 w 370"/>
              <a:gd name="T3" fmla="*/ 29 h 374"/>
              <a:gd name="T4" fmla="*/ 0 w 370"/>
              <a:gd name="T5" fmla="*/ 29 h 374"/>
              <a:gd name="T6" fmla="*/ 340 w 370"/>
              <a:gd name="T7" fmla="*/ 373 h 374"/>
              <a:gd name="T8" fmla="*/ 369 w 370"/>
              <a:gd name="T9" fmla="*/ 373 h 374"/>
              <a:gd name="T10" fmla="*/ 369 w 370"/>
              <a:gd name="T11" fmla="*/ 373 h 374"/>
              <a:gd name="T12" fmla="*/ 0 w 370"/>
              <a:gd name="T13" fmla="*/ 0 h 374"/>
            </a:gdLst>
            <a:ahLst/>
            <a:cxnLst>
              <a:cxn ang="0">
                <a:pos x="T0" y="T1"/>
              </a:cxn>
              <a:cxn ang="0">
                <a:pos x="T2" y="T3"/>
              </a:cxn>
              <a:cxn ang="0">
                <a:pos x="T4" y="T5"/>
              </a:cxn>
              <a:cxn ang="0">
                <a:pos x="T6" y="T7"/>
              </a:cxn>
              <a:cxn ang="0">
                <a:pos x="T8" y="T9"/>
              </a:cxn>
              <a:cxn ang="0">
                <a:pos x="T10" y="T11"/>
              </a:cxn>
              <a:cxn ang="0">
                <a:pos x="T12" y="T13"/>
              </a:cxn>
            </a:cxnLst>
            <a:rect l="0" t="0" r="r" b="b"/>
            <a:pathLst>
              <a:path w="370" h="374">
                <a:moveTo>
                  <a:pt x="0" y="0"/>
                </a:moveTo>
                <a:lnTo>
                  <a:pt x="0" y="29"/>
                </a:lnTo>
                <a:lnTo>
                  <a:pt x="0" y="29"/>
                </a:lnTo>
                <a:cubicBezTo>
                  <a:pt x="112" y="148"/>
                  <a:pt x="225" y="262"/>
                  <a:pt x="340" y="373"/>
                </a:cubicBezTo>
                <a:lnTo>
                  <a:pt x="369" y="373"/>
                </a:lnTo>
                <a:lnTo>
                  <a:pt x="369" y="373"/>
                </a:lnTo>
                <a:cubicBezTo>
                  <a:pt x="245" y="253"/>
                  <a:pt x="121" y="129"/>
                  <a:pt x="0" y="0"/>
                </a:cubicBezTo>
              </a:path>
            </a:pathLst>
          </a:custGeom>
          <a:solidFill>
            <a:srgbClr val="E73846"/>
          </a:solidFill>
          <a:ln>
            <a:noFill/>
          </a:ln>
          <a:effectLst/>
          <a:extLst>
            <a:ext uri="{91240B29-F687-4F45-9708-019B960494DF}">
              <a14:hiddenLine xmlns:a14="http://schemas.microsoft.com/office/drawing/2010/main" w="9525" cap="flat">
                <a:solidFill>
                  <a:srgbClr val="A8DADC"/>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z="675" dirty="0">
              <a:latin typeface="Poppins" panose="00000500000000000000" pitchFamily="2" charset="0"/>
            </a:endParaRPr>
          </a:p>
        </p:txBody>
      </p:sp>
      <p:sp>
        <p:nvSpPr>
          <p:cNvPr id="13" name="TextBox 12">
            <a:extLst>
              <a:ext uri="{FF2B5EF4-FFF2-40B4-BE49-F238E27FC236}">
                <a16:creationId xmlns:a16="http://schemas.microsoft.com/office/drawing/2014/main" id="{3371E32F-A229-45D7-8096-283E7A4C6708}"/>
              </a:ext>
            </a:extLst>
          </p:cNvPr>
          <p:cNvSpPr txBox="1"/>
          <p:nvPr/>
        </p:nvSpPr>
        <p:spPr>
          <a:xfrm>
            <a:off x="4374845" y="2106400"/>
            <a:ext cx="1728883" cy="523220"/>
          </a:xfrm>
          <a:prstGeom prst="rect">
            <a:avLst/>
          </a:prstGeom>
          <a:noFill/>
        </p:spPr>
        <p:txBody>
          <a:bodyPr wrap="square" rtlCol="0" anchor="b">
            <a:spAutoFit/>
          </a:bodyPr>
          <a:lstStyle/>
          <a:p>
            <a:pPr algn="ctr"/>
            <a:r>
              <a:rPr lang="hr-HR" sz="2800" b="1" spc="-11" dirty="0">
                <a:solidFill>
                  <a:schemeClr val="bg1"/>
                </a:solidFill>
                <a:latin typeface="Poppins" panose="00000500000000000000" pitchFamily="2" charset="0"/>
                <a:cs typeface="Poppins" panose="00000500000000000000" pitchFamily="2" charset="0"/>
              </a:rPr>
              <a:t>HVALA</a:t>
            </a:r>
            <a:r>
              <a:rPr lang="en-US" sz="2800" b="1" spc="-11" dirty="0">
                <a:solidFill>
                  <a:schemeClr val="bg1"/>
                </a:solidFill>
                <a:latin typeface="Poppins" panose="00000500000000000000" pitchFamily="2" charset="0"/>
                <a:cs typeface="Poppins" panose="00000500000000000000" pitchFamily="2" charset="0"/>
              </a:rPr>
              <a:t>!</a:t>
            </a:r>
          </a:p>
        </p:txBody>
      </p:sp>
      <p:pic>
        <p:nvPicPr>
          <p:cNvPr id="14" name="Picture 13">
            <a:extLst>
              <a:ext uri="{FF2B5EF4-FFF2-40B4-BE49-F238E27FC236}">
                <a16:creationId xmlns:a16="http://schemas.microsoft.com/office/drawing/2014/main" id="{B0BFADD1-4F93-3711-DB9B-2347DD2D5209}"/>
              </a:ext>
            </a:extLst>
          </p:cNvPr>
          <p:cNvPicPr>
            <a:picLocks noChangeAspect="1"/>
          </p:cNvPicPr>
          <p:nvPr/>
        </p:nvPicPr>
        <p:blipFill>
          <a:blip r:embed="rId2"/>
          <a:stretch>
            <a:fillRect/>
          </a:stretch>
        </p:blipFill>
        <p:spPr>
          <a:xfrm>
            <a:off x="77657" y="64537"/>
            <a:ext cx="1076325" cy="990600"/>
          </a:xfrm>
          <a:prstGeom prst="rect">
            <a:avLst/>
          </a:prstGeom>
        </p:spPr>
      </p:pic>
    </p:spTree>
    <p:extLst>
      <p:ext uri="{BB962C8B-B14F-4D97-AF65-F5344CB8AC3E}">
        <p14:creationId xmlns:p14="http://schemas.microsoft.com/office/powerpoint/2010/main" val="3398046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B926F18-9F97-00B8-EDE7-B74C91718F58}"/>
              </a:ext>
            </a:extLst>
          </p:cNvPr>
          <p:cNvPicPr>
            <a:picLocks noChangeAspect="1"/>
          </p:cNvPicPr>
          <p:nvPr/>
        </p:nvPicPr>
        <p:blipFill>
          <a:blip r:embed="rId2"/>
          <a:stretch>
            <a:fillRect/>
          </a:stretch>
        </p:blipFill>
        <p:spPr>
          <a:xfrm>
            <a:off x="152618" y="218486"/>
            <a:ext cx="1072989" cy="987638"/>
          </a:xfrm>
          <a:prstGeom prst="rect">
            <a:avLst/>
          </a:prstGeom>
        </p:spPr>
      </p:pic>
      <p:pic>
        <p:nvPicPr>
          <p:cNvPr id="3" name="Picture 2">
            <a:extLst>
              <a:ext uri="{FF2B5EF4-FFF2-40B4-BE49-F238E27FC236}">
                <a16:creationId xmlns:a16="http://schemas.microsoft.com/office/drawing/2014/main" id="{F00E8B8E-6B42-DE64-91CE-CECB3CF5454A}"/>
              </a:ext>
            </a:extLst>
          </p:cNvPr>
          <p:cNvPicPr>
            <a:picLocks noChangeAspect="1"/>
          </p:cNvPicPr>
          <p:nvPr/>
        </p:nvPicPr>
        <p:blipFill>
          <a:blip r:embed="rId3"/>
          <a:stretch>
            <a:fillRect/>
          </a:stretch>
        </p:blipFill>
        <p:spPr>
          <a:xfrm>
            <a:off x="7558903" y="26505"/>
            <a:ext cx="1585097" cy="1335140"/>
          </a:xfrm>
          <a:prstGeom prst="rect">
            <a:avLst/>
          </a:prstGeom>
        </p:spPr>
      </p:pic>
      <p:sp>
        <p:nvSpPr>
          <p:cNvPr id="10" name="TextBox 9">
            <a:extLst>
              <a:ext uri="{FF2B5EF4-FFF2-40B4-BE49-F238E27FC236}">
                <a16:creationId xmlns:a16="http://schemas.microsoft.com/office/drawing/2014/main" id="{8E575153-C3D7-2A45-8857-D39EC87AC812}"/>
              </a:ext>
            </a:extLst>
          </p:cNvPr>
          <p:cNvSpPr txBox="1"/>
          <p:nvPr/>
        </p:nvSpPr>
        <p:spPr>
          <a:xfrm>
            <a:off x="1225607" y="2199215"/>
            <a:ext cx="6333296" cy="2800767"/>
          </a:xfrm>
          <a:prstGeom prst="rect">
            <a:avLst/>
          </a:prstGeom>
          <a:noFill/>
        </p:spPr>
        <p:txBody>
          <a:bodyPr wrap="square">
            <a:spAutoFit/>
          </a:bodyPr>
          <a:lstStyle/>
          <a:p>
            <a:pPr algn="just"/>
            <a:r>
              <a:rPr lang="hr-HR" sz="2000" dirty="0"/>
              <a:t>Potrošač je kupac robe ili korisnik usluga, ali i osoba koja </a:t>
            </a:r>
          </a:p>
          <a:p>
            <a:pPr algn="just"/>
            <a:r>
              <a:rPr lang="hr-HR" sz="2000" dirty="0"/>
              <a:t>sudjeluje u društvenom životu. </a:t>
            </a:r>
          </a:p>
          <a:p>
            <a:pPr algn="just"/>
            <a:endParaRPr lang="hr-HR" sz="2000" dirty="0"/>
          </a:p>
          <a:p>
            <a:pPr algn="just"/>
            <a:r>
              <a:rPr lang="vi-VN" dirty="0"/>
              <a:t>Potrošač je s tog polazišta građanin na kojega se primjenjuje</a:t>
            </a:r>
            <a:r>
              <a:rPr lang="hr-HR" dirty="0"/>
              <a:t>  </a:t>
            </a:r>
            <a:r>
              <a:rPr lang="vi-VN" dirty="0"/>
              <a:t>propis, on je prodavatelj usluge ili proizvođač proizvoda</a:t>
            </a:r>
            <a:r>
              <a:rPr lang="hr-HR" dirty="0"/>
              <a:t> k</a:t>
            </a:r>
            <a:r>
              <a:rPr lang="vi-VN" dirty="0"/>
              <a:t>oji</a:t>
            </a:r>
            <a:r>
              <a:rPr lang="hr-HR" dirty="0"/>
              <a:t> mora </a:t>
            </a:r>
            <a:r>
              <a:rPr lang="hr-HR" sz="2000" dirty="0"/>
              <a:t>poštivati odredbe određenog propisa, a koji je u određenom trenutku i kupac na tržištu, član zakonodavne vlasti koji donosi propis, i član izvršne vlasti koji nadzire primjenu toga propisa.</a:t>
            </a:r>
          </a:p>
        </p:txBody>
      </p:sp>
    </p:spTree>
    <p:extLst>
      <p:ext uri="{BB962C8B-B14F-4D97-AF65-F5344CB8AC3E}">
        <p14:creationId xmlns:p14="http://schemas.microsoft.com/office/powerpoint/2010/main" val="3291205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F0DC66F-6DEC-E716-59EF-1BE722BA3499}"/>
              </a:ext>
            </a:extLst>
          </p:cNvPr>
          <p:cNvPicPr>
            <a:picLocks noChangeAspect="1"/>
          </p:cNvPicPr>
          <p:nvPr/>
        </p:nvPicPr>
        <p:blipFill>
          <a:blip r:embed="rId2"/>
          <a:stretch>
            <a:fillRect/>
          </a:stretch>
        </p:blipFill>
        <p:spPr>
          <a:xfrm>
            <a:off x="0" y="0"/>
            <a:ext cx="1072989" cy="987638"/>
          </a:xfrm>
          <a:prstGeom prst="rect">
            <a:avLst/>
          </a:prstGeom>
        </p:spPr>
      </p:pic>
      <p:pic>
        <p:nvPicPr>
          <p:cNvPr id="3" name="Picture 2">
            <a:extLst>
              <a:ext uri="{FF2B5EF4-FFF2-40B4-BE49-F238E27FC236}">
                <a16:creationId xmlns:a16="http://schemas.microsoft.com/office/drawing/2014/main" id="{8B31964B-E8D2-A895-4FDD-D3B59B510C91}"/>
              </a:ext>
            </a:extLst>
          </p:cNvPr>
          <p:cNvPicPr>
            <a:picLocks noChangeAspect="1"/>
          </p:cNvPicPr>
          <p:nvPr/>
        </p:nvPicPr>
        <p:blipFill>
          <a:blip r:embed="rId3"/>
          <a:stretch>
            <a:fillRect/>
          </a:stretch>
        </p:blipFill>
        <p:spPr>
          <a:xfrm>
            <a:off x="7558903" y="0"/>
            <a:ext cx="1585097" cy="1335140"/>
          </a:xfrm>
          <a:prstGeom prst="rect">
            <a:avLst/>
          </a:prstGeom>
        </p:spPr>
      </p:pic>
      <p:sp>
        <p:nvSpPr>
          <p:cNvPr id="5" name="TextBox 4">
            <a:extLst>
              <a:ext uri="{FF2B5EF4-FFF2-40B4-BE49-F238E27FC236}">
                <a16:creationId xmlns:a16="http://schemas.microsoft.com/office/drawing/2014/main" id="{F93FBB16-C811-E5E8-3636-77B4C4F99AAC}"/>
              </a:ext>
            </a:extLst>
          </p:cNvPr>
          <p:cNvSpPr txBox="1"/>
          <p:nvPr/>
        </p:nvSpPr>
        <p:spPr>
          <a:xfrm>
            <a:off x="1210150" y="987638"/>
            <a:ext cx="6485913" cy="5047536"/>
          </a:xfrm>
          <a:prstGeom prst="rect">
            <a:avLst/>
          </a:prstGeom>
          <a:noFill/>
        </p:spPr>
        <p:txBody>
          <a:bodyPr wrap="square">
            <a:spAutoFit/>
          </a:bodyPr>
          <a:lstStyle/>
          <a:p>
            <a:r>
              <a:rPr lang="hr-HR" sz="2800" dirty="0"/>
              <a:t>                        POTROŠAČ</a:t>
            </a:r>
          </a:p>
          <a:p>
            <a:endParaRPr lang="hr-HR" dirty="0"/>
          </a:p>
          <a:p>
            <a:endParaRPr lang="hr-HR" dirty="0"/>
          </a:p>
          <a:p>
            <a:pPr algn="just"/>
            <a:r>
              <a:rPr lang="hr-HR" sz="2000" dirty="0"/>
              <a:t>POTROŠAČ je  samo fizička osoba koja svoja prava na tržištu roba i usluga ostvaruje izvan svoje trgovačke, poduzetničke ili profesionalne djelatnosti.</a:t>
            </a:r>
          </a:p>
          <a:p>
            <a:pPr algn="just"/>
            <a:endParaRPr lang="hr-HR" sz="2000" dirty="0"/>
          </a:p>
          <a:p>
            <a:pPr algn="just"/>
            <a:r>
              <a:rPr lang="hr-HR" sz="2000" dirty="0"/>
              <a:t>Dakle, je li neka osoba POTROŠAČ ovisi prije svega o njegovu položaju u konkretnom ugovoru, prirodi i / ili cilju toga ugovora.</a:t>
            </a:r>
          </a:p>
          <a:p>
            <a:pPr algn="just"/>
            <a:endParaRPr lang="hr-HR" sz="2000" dirty="0"/>
          </a:p>
          <a:p>
            <a:pPr algn="just"/>
            <a:r>
              <a:rPr lang="hr-HR" sz="2000" dirty="0"/>
              <a:t>Jedna te ista osoba može se u jednom pravnom odnosu</a:t>
            </a:r>
          </a:p>
          <a:p>
            <a:pPr algn="just"/>
            <a:r>
              <a:rPr lang="hr-HR" sz="2000" dirty="0"/>
              <a:t>smatrati potrošačem, a u drugom trgovcem, davateljem</a:t>
            </a:r>
          </a:p>
          <a:p>
            <a:pPr algn="just"/>
            <a:r>
              <a:rPr lang="hr-HR" sz="2000" dirty="0"/>
              <a:t>usluga ili proizvođačem.</a:t>
            </a:r>
          </a:p>
          <a:p>
            <a:endParaRPr lang="hr-HR" sz="2000" dirty="0"/>
          </a:p>
          <a:p>
            <a:r>
              <a:rPr lang="hr-HR" dirty="0"/>
              <a:t>(Stajališta Europskog suda pravde o definiciji pojma «potrošač») </a:t>
            </a:r>
          </a:p>
        </p:txBody>
      </p:sp>
    </p:spTree>
    <p:extLst>
      <p:ext uri="{BB962C8B-B14F-4D97-AF65-F5344CB8AC3E}">
        <p14:creationId xmlns:p14="http://schemas.microsoft.com/office/powerpoint/2010/main" val="2958341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8491151-5BB6-E3F0-DAA6-A4F34A6AC64A}"/>
              </a:ext>
            </a:extLst>
          </p:cNvPr>
          <p:cNvSpPr txBox="1"/>
          <p:nvPr/>
        </p:nvSpPr>
        <p:spPr>
          <a:xfrm>
            <a:off x="2286000" y="987638"/>
            <a:ext cx="4572000" cy="5447645"/>
          </a:xfrm>
          <a:prstGeom prst="rect">
            <a:avLst/>
          </a:prstGeom>
          <a:noFill/>
        </p:spPr>
        <p:txBody>
          <a:bodyPr wrap="square">
            <a:spAutoFit/>
          </a:bodyPr>
          <a:lstStyle/>
          <a:p>
            <a:pPr algn="ctr"/>
            <a:r>
              <a:rPr lang="hr-HR" sz="2800" dirty="0"/>
              <a:t>POTROŠAČ</a:t>
            </a:r>
          </a:p>
          <a:p>
            <a:pPr algn="ctr"/>
            <a:endParaRPr lang="hr-HR" sz="2000" dirty="0"/>
          </a:p>
          <a:p>
            <a:pPr algn="ctr"/>
            <a:r>
              <a:rPr lang="hr-HR" sz="2000" dirty="0"/>
              <a:t>KOZUMENT</a:t>
            </a:r>
          </a:p>
          <a:p>
            <a:pPr algn="ctr"/>
            <a:endParaRPr lang="hr-HR" sz="2000" dirty="0"/>
          </a:p>
          <a:p>
            <a:pPr algn="ctr"/>
            <a:r>
              <a:rPr lang="hr-HR" sz="2000" dirty="0"/>
              <a:t>KORISNIK USLUGA</a:t>
            </a:r>
          </a:p>
          <a:p>
            <a:pPr algn="ctr"/>
            <a:endParaRPr lang="hr-HR" sz="2000" dirty="0"/>
          </a:p>
          <a:p>
            <a:pPr algn="ctr"/>
            <a:r>
              <a:rPr lang="hr-HR" sz="2000" dirty="0"/>
              <a:t>PRAVA POTROŠAČA</a:t>
            </a:r>
          </a:p>
          <a:p>
            <a:pPr algn="ctr"/>
            <a:endParaRPr lang="hr-HR" sz="2000" dirty="0"/>
          </a:p>
          <a:p>
            <a:pPr algn="ctr"/>
            <a:r>
              <a:rPr lang="hr-HR" sz="2000" dirty="0"/>
              <a:t>ZAŠTITA POTROŠAČA</a:t>
            </a:r>
          </a:p>
          <a:p>
            <a:pPr algn="ctr"/>
            <a:endParaRPr lang="hr-HR" sz="2000" dirty="0"/>
          </a:p>
          <a:p>
            <a:pPr algn="ctr"/>
            <a:r>
              <a:rPr lang="hr-HR" sz="2000" dirty="0"/>
              <a:t>SUSTAV ZAŠTITE POTROŠAČA</a:t>
            </a:r>
          </a:p>
          <a:p>
            <a:pPr algn="ctr"/>
            <a:endParaRPr lang="hr-HR" sz="2000" dirty="0"/>
          </a:p>
          <a:p>
            <a:pPr algn="ctr"/>
            <a:r>
              <a:rPr lang="hr-HR" sz="2000" dirty="0"/>
              <a:t>PACIJENT KAO POTROŠAČ</a:t>
            </a:r>
          </a:p>
          <a:p>
            <a:pPr algn="ctr"/>
            <a:endParaRPr lang="hr-HR" sz="2000" dirty="0"/>
          </a:p>
          <a:p>
            <a:pPr algn="ctr"/>
            <a:r>
              <a:rPr lang="hr-HR" sz="2000" dirty="0"/>
              <a:t>KLIJENT BANKE KAO POTROŠAČ</a:t>
            </a:r>
          </a:p>
          <a:p>
            <a:pPr algn="ctr"/>
            <a:endParaRPr lang="hr-HR" sz="2000" dirty="0"/>
          </a:p>
          <a:p>
            <a:pPr algn="ctr"/>
            <a:r>
              <a:rPr lang="hr-HR" sz="2000" dirty="0"/>
              <a:t>DJECA KAO POTROŠAČI...</a:t>
            </a:r>
          </a:p>
        </p:txBody>
      </p:sp>
      <p:pic>
        <p:nvPicPr>
          <p:cNvPr id="4" name="Picture 3">
            <a:extLst>
              <a:ext uri="{FF2B5EF4-FFF2-40B4-BE49-F238E27FC236}">
                <a16:creationId xmlns:a16="http://schemas.microsoft.com/office/drawing/2014/main" id="{37A6A29B-CF4A-26CA-396C-5546A6027A74}"/>
              </a:ext>
            </a:extLst>
          </p:cNvPr>
          <p:cNvPicPr>
            <a:picLocks noChangeAspect="1"/>
          </p:cNvPicPr>
          <p:nvPr/>
        </p:nvPicPr>
        <p:blipFill>
          <a:blip r:embed="rId2"/>
          <a:stretch>
            <a:fillRect/>
          </a:stretch>
        </p:blipFill>
        <p:spPr>
          <a:xfrm>
            <a:off x="0" y="0"/>
            <a:ext cx="1072989" cy="987638"/>
          </a:xfrm>
          <a:prstGeom prst="rect">
            <a:avLst/>
          </a:prstGeom>
        </p:spPr>
      </p:pic>
      <p:pic>
        <p:nvPicPr>
          <p:cNvPr id="5" name="Picture 4">
            <a:extLst>
              <a:ext uri="{FF2B5EF4-FFF2-40B4-BE49-F238E27FC236}">
                <a16:creationId xmlns:a16="http://schemas.microsoft.com/office/drawing/2014/main" id="{6319E8C8-5BCA-F7AD-B636-965FA419CCEC}"/>
              </a:ext>
            </a:extLst>
          </p:cNvPr>
          <p:cNvPicPr>
            <a:picLocks noChangeAspect="1"/>
          </p:cNvPicPr>
          <p:nvPr/>
        </p:nvPicPr>
        <p:blipFill>
          <a:blip r:embed="rId3"/>
          <a:stretch>
            <a:fillRect/>
          </a:stretch>
        </p:blipFill>
        <p:spPr>
          <a:xfrm>
            <a:off x="7558903" y="0"/>
            <a:ext cx="1585097" cy="1335140"/>
          </a:xfrm>
          <a:prstGeom prst="rect">
            <a:avLst/>
          </a:prstGeom>
        </p:spPr>
      </p:pic>
    </p:spTree>
    <p:extLst>
      <p:ext uri="{BB962C8B-B14F-4D97-AF65-F5344CB8AC3E}">
        <p14:creationId xmlns:p14="http://schemas.microsoft.com/office/powerpoint/2010/main" val="409554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A75749B-78DA-C2C1-7D1C-6DC8FF950883}"/>
              </a:ext>
            </a:extLst>
          </p:cNvPr>
          <p:cNvPicPr>
            <a:picLocks noChangeAspect="1"/>
          </p:cNvPicPr>
          <p:nvPr/>
        </p:nvPicPr>
        <p:blipFill>
          <a:blip r:embed="rId2"/>
          <a:stretch>
            <a:fillRect/>
          </a:stretch>
        </p:blipFill>
        <p:spPr>
          <a:xfrm>
            <a:off x="0" y="0"/>
            <a:ext cx="1072989" cy="987638"/>
          </a:xfrm>
          <a:prstGeom prst="rect">
            <a:avLst/>
          </a:prstGeom>
        </p:spPr>
      </p:pic>
      <p:pic>
        <p:nvPicPr>
          <p:cNvPr id="4" name="Picture 3">
            <a:extLst>
              <a:ext uri="{FF2B5EF4-FFF2-40B4-BE49-F238E27FC236}">
                <a16:creationId xmlns:a16="http://schemas.microsoft.com/office/drawing/2014/main" id="{C2F67258-B432-55F7-D007-9E30B9B46343}"/>
              </a:ext>
            </a:extLst>
          </p:cNvPr>
          <p:cNvPicPr>
            <a:picLocks noChangeAspect="1"/>
          </p:cNvPicPr>
          <p:nvPr/>
        </p:nvPicPr>
        <p:blipFill>
          <a:blip r:embed="rId3"/>
          <a:stretch>
            <a:fillRect/>
          </a:stretch>
        </p:blipFill>
        <p:spPr>
          <a:xfrm>
            <a:off x="7558903" y="0"/>
            <a:ext cx="1585097" cy="1335140"/>
          </a:xfrm>
          <a:prstGeom prst="rect">
            <a:avLst/>
          </a:prstGeom>
        </p:spPr>
      </p:pic>
      <p:sp>
        <p:nvSpPr>
          <p:cNvPr id="24" name="TextBox 23">
            <a:extLst>
              <a:ext uri="{FF2B5EF4-FFF2-40B4-BE49-F238E27FC236}">
                <a16:creationId xmlns:a16="http://schemas.microsoft.com/office/drawing/2014/main" id="{EC5AC4C7-415A-8FC7-27CD-F7571E658116}"/>
              </a:ext>
            </a:extLst>
          </p:cNvPr>
          <p:cNvSpPr txBox="1"/>
          <p:nvPr/>
        </p:nvSpPr>
        <p:spPr>
          <a:xfrm>
            <a:off x="1072989" y="1905506"/>
            <a:ext cx="6586768" cy="3046988"/>
          </a:xfrm>
          <a:prstGeom prst="rect">
            <a:avLst/>
          </a:prstGeom>
          <a:noFill/>
        </p:spPr>
        <p:txBody>
          <a:bodyPr wrap="square">
            <a:spAutoFit/>
          </a:bodyPr>
          <a:lstStyle/>
          <a:p>
            <a:r>
              <a:rPr lang="hr-HR" sz="2400" dirty="0"/>
              <a:t>Sustavno informiran, educiran i pravno zaštićen </a:t>
            </a:r>
          </a:p>
          <a:p>
            <a:r>
              <a:rPr lang="hr-HR" sz="2400" dirty="0"/>
              <a:t>potrošač je doista jedinica mjere razvijenosti</a:t>
            </a:r>
          </a:p>
          <a:p>
            <a:r>
              <a:rPr lang="hr-HR" sz="2400" dirty="0"/>
              <a:t>društva.</a:t>
            </a:r>
          </a:p>
          <a:p>
            <a:endParaRPr lang="hr-HR" sz="2400" dirty="0"/>
          </a:p>
          <a:p>
            <a:endParaRPr lang="hr-HR" sz="2400" dirty="0"/>
          </a:p>
          <a:p>
            <a:endParaRPr lang="hr-HR" dirty="0"/>
          </a:p>
          <a:p>
            <a:endParaRPr lang="hr-HR" dirty="0"/>
          </a:p>
          <a:p>
            <a:endParaRPr lang="hr-HR" dirty="0"/>
          </a:p>
          <a:p>
            <a:r>
              <a:rPr lang="hr-HR" dirty="0"/>
              <a:t>Dakle, potrošači – to smo svi mi.</a:t>
            </a:r>
          </a:p>
        </p:txBody>
      </p:sp>
    </p:spTree>
    <p:extLst>
      <p:ext uri="{BB962C8B-B14F-4D97-AF65-F5344CB8AC3E}">
        <p14:creationId xmlns:p14="http://schemas.microsoft.com/office/powerpoint/2010/main" val="256226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6BADC5F-7662-828C-4770-7111EFCD3123}"/>
              </a:ext>
            </a:extLst>
          </p:cNvPr>
          <p:cNvPicPr>
            <a:picLocks noChangeAspect="1"/>
          </p:cNvPicPr>
          <p:nvPr/>
        </p:nvPicPr>
        <p:blipFill>
          <a:blip r:embed="rId3"/>
          <a:stretch>
            <a:fillRect/>
          </a:stretch>
        </p:blipFill>
        <p:spPr>
          <a:xfrm>
            <a:off x="77657" y="64537"/>
            <a:ext cx="1076325" cy="990600"/>
          </a:xfrm>
          <a:prstGeom prst="rect">
            <a:avLst/>
          </a:prstGeom>
        </p:spPr>
      </p:pic>
      <p:pic>
        <p:nvPicPr>
          <p:cNvPr id="6" name="Picture 5">
            <a:extLst>
              <a:ext uri="{FF2B5EF4-FFF2-40B4-BE49-F238E27FC236}">
                <a16:creationId xmlns:a16="http://schemas.microsoft.com/office/drawing/2014/main" id="{4E5BA01E-95B9-4F00-EAC6-C783BDE8AA01}"/>
              </a:ext>
            </a:extLst>
          </p:cNvPr>
          <p:cNvPicPr>
            <a:picLocks noChangeAspect="1"/>
          </p:cNvPicPr>
          <p:nvPr/>
        </p:nvPicPr>
        <p:blipFill>
          <a:blip r:embed="rId4"/>
          <a:stretch>
            <a:fillRect/>
          </a:stretch>
        </p:blipFill>
        <p:spPr>
          <a:xfrm>
            <a:off x="7560027" y="62873"/>
            <a:ext cx="1583973" cy="1335394"/>
          </a:xfrm>
          <a:prstGeom prst="rect">
            <a:avLst/>
          </a:prstGeom>
        </p:spPr>
      </p:pic>
      <p:sp>
        <p:nvSpPr>
          <p:cNvPr id="3" name="TextBox 2">
            <a:extLst>
              <a:ext uri="{FF2B5EF4-FFF2-40B4-BE49-F238E27FC236}">
                <a16:creationId xmlns:a16="http://schemas.microsoft.com/office/drawing/2014/main" id="{AB673CEE-23F4-BEF7-0F65-012213D4B6AA}"/>
              </a:ext>
            </a:extLst>
          </p:cNvPr>
          <p:cNvSpPr txBox="1"/>
          <p:nvPr/>
        </p:nvSpPr>
        <p:spPr>
          <a:xfrm>
            <a:off x="1153982" y="1055137"/>
            <a:ext cx="6406045" cy="4154984"/>
          </a:xfrm>
          <a:prstGeom prst="rect">
            <a:avLst/>
          </a:prstGeom>
          <a:noFill/>
        </p:spPr>
        <p:txBody>
          <a:bodyPr wrap="square">
            <a:spAutoFit/>
          </a:bodyPr>
          <a:lstStyle/>
          <a:p>
            <a:pPr algn="just"/>
            <a:r>
              <a:rPr lang="hr-HR" sz="2400" dirty="0"/>
              <a:t>                     ZAŠTITA POTROŠAČA</a:t>
            </a:r>
          </a:p>
          <a:p>
            <a:pPr algn="just"/>
            <a:endParaRPr lang="hr-HR" sz="2000" dirty="0"/>
          </a:p>
          <a:p>
            <a:pPr algn="just"/>
            <a:endParaRPr lang="hr-HR" sz="2000" dirty="0"/>
          </a:p>
          <a:p>
            <a:pPr algn="just"/>
            <a:endParaRPr lang="hr-HR" sz="2000" dirty="0"/>
          </a:p>
          <a:p>
            <a:pPr algn="just"/>
            <a:r>
              <a:rPr lang="hr-HR" sz="2000" dirty="0"/>
              <a:t>Ekonomski interesi potrošača, informiranje i edukacija potrošača te njihova učinkovita zaštita osnovna su načela politike zaštite potrošača u Europskoj uniji. </a:t>
            </a:r>
          </a:p>
          <a:p>
            <a:pPr algn="just"/>
            <a:endParaRPr lang="hr-HR" sz="2000" dirty="0"/>
          </a:p>
          <a:p>
            <a:pPr algn="just"/>
            <a:r>
              <a:rPr lang="hr-HR" sz="2000" dirty="0"/>
              <a:t>    Ovo je: područje javnog interesa i osnovna stečevina civiliziranog, demokratskog društva, a kao takva </a:t>
            </a:r>
          </a:p>
          <a:p>
            <a:pPr algn="just"/>
            <a:r>
              <a:rPr lang="hr-HR" sz="2000" dirty="0"/>
              <a:t>u funkciji je osiguranja kvalitete života svih građana.</a:t>
            </a:r>
          </a:p>
          <a:p>
            <a:pPr algn="just"/>
            <a:endParaRPr lang="hr-HR" sz="2000" dirty="0"/>
          </a:p>
          <a:p>
            <a:pPr algn="just"/>
            <a:endParaRPr lang="hr-HR" sz="2000" dirty="0"/>
          </a:p>
        </p:txBody>
      </p:sp>
    </p:spTree>
    <p:extLst>
      <p:ext uri="{BB962C8B-B14F-4D97-AF65-F5344CB8AC3E}">
        <p14:creationId xmlns:p14="http://schemas.microsoft.com/office/powerpoint/2010/main" val="310920135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9B4179-D276-9D8E-9DD2-FAEEFDC910D1}"/>
              </a:ext>
            </a:extLst>
          </p:cNvPr>
          <p:cNvSpPr txBox="1"/>
          <p:nvPr/>
        </p:nvSpPr>
        <p:spPr>
          <a:xfrm>
            <a:off x="1072989" y="1724153"/>
            <a:ext cx="7103602" cy="2246769"/>
          </a:xfrm>
          <a:prstGeom prst="rect">
            <a:avLst/>
          </a:prstGeom>
          <a:noFill/>
        </p:spPr>
        <p:txBody>
          <a:bodyPr wrap="square">
            <a:spAutoFit/>
          </a:bodyPr>
          <a:lstStyle/>
          <a:p>
            <a:r>
              <a:rPr lang="hr-HR" sz="2000" dirty="0"/>
              <a:t>“UN-ov vodič za zaštitu potrošača”sadržavao je </a:t>
            </a:r>
            <a:r>
              <a:rPr lang="hr-HR" sz="2000" b="1" dirty="0">
                <a:solidFill>
                  <a:srgbClr val="FF0000"/>
                </a:solidFill>
              </a:rPr>
              <a:t>osam temeljnih prava potrošača</a:t>
            </a:r>
            <a:r>
              <a:rPr lang="hr-HR" sz="2000" dirty="0">
                <a:solidFill>
                  <a:srgbClr val="FF0000"/>
                </a:solidFill>
              </a:rPr>
              <a:t> </a:t>
            </a:r>
            <a:r>
              <a:rPr lang="hr-HR" sz="2000" dirty="0"/>
              <a:t>kao smjernice koje osiguravaju okvir  </a:t>
            </a:r>
          </a:p>
          <a:p>
            <a:r>
              <a:rPr lang="hr-HR" sz="2000" dirty="0"/>
              <a:t>za definiranje nacionalnih politika za zaštitu potrošača</a:t>
            </a:r>
          </a:p>
          <a:p>
            <a:r>
              <a:rPr lang="hr-HR" sz="2000" dirty="0"/>
              <a:t>i izgradnju učinkovitih sustava zaštite potrošača kao sustava</a:t>
            </a:r>
          </a:p>
          <a:p>
            <a:r>
              <a:rPr lang="hr-HR" sz="2000" dirty="0"/>
              <a:t>zaštite temeljnih ljudskih prava, dostojanstva i gospodarskih interesa potrošača - fizičkih osoba na </a:t>
            </a:r>
          </a:p>
          <a:p>
            <a:r>
              <a:rPr lang="hr-HR" sz="2000" dirty="0"/>
              <a:t>tržištima roba i usluga.</a:t>
            </a:r>
          </a:p>
        </p:txBody>
      </p:sp>
      <p:pic>
        <p:nvPicPr>
          <p:cNvPr id="5" name="Picture 4">
            <a:extLst>
              <a:ext uri="{FF2B5EF4-FFF2-40B4-BE49-F238E27FC236}">
                <a16:creationId xmlns:a16="http://schemas.microsoft.com/office/drawing/2014/main" id="{A4C8D42A-B71B-9C85-34B0-B631CF42CFFE}"/>
              </a:ext>
            </a:extLst>
          </p:cNvPr>
          <p:cNvPicPr>
            <a:picLocks noChangeAspect="1"/>
          </p:cNvPicPr>
          <p:nvPr/>
        </p:nvPicPr>
        <p:blipFill>
          <a:blip r:embed="rId2"/>
          <a:stretch>
            <a:fillRect/>
          </a:stretch>
        </p:blipFill>
        <p:spPr>
          <a:xfrm>
            <a:off x="0" y="0"/>
            <a:ext cx="1072989" cy="987638"/>
          </a:xfrm>
          <a:prstGeom prst="rect">
            <a:avLst/>
          </a:prstGeom>
        </p:spPr>
      </p:pic>
      <p:pic>
        <p:nvPicPr>
          <p:cNvPr id="6" name="Picture 5">
            <a:extLst>
              <a:ext uri="{FF2B5EF4-FFF2-40B4-BE49-F238E27FC236}">
                <a16:creationId xmlns:a16="http://schemas.microsoft.com/office/drawing/2014/main" id="{112343F5-F0E7-7D94-A31C-2DF8E08BA4CA}"/>
              </a:ext>
            </a:extLst>
          </p:cNvPr>
          <p:cNvPicPr>
            <a:picLocks noChangeAspect="1"/>
          </p:cNvPicPr>
          <p:nvPr/>
        </p:nvPicPr>
        <p:blipFill>
          <a:blip r:embed="rId3"/>
          <a:stretch>
            <a:fillRect/>
          </a:stretch>
        </p:blipFill>
        <p:spPr>
          <a:xfrm>
            <a:off x="7558903" y="0"/>
            <a:ext cx="1585097" cy="1335140"/>
          </a:xfrm>
          <a:prstGeom prst="rect">
            <a:avLst/>
          </a:prstGeom>
        </p:spPr>
      </p:pic>
    </p:spTree>
    <p:extLst>
      <p:ext uri="{BB962C8B-B14F-4D97-AF65-F5344CB8AC3E}">
        <p14:creationId xmlns:p14="http://schemas.microsoft.com/office/powerpoint/2010/main" val="48968927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F959ABA0F953C4CA44EF7ADD9F786BE" ma:contentTypeVersion="10" ma:contentTypeDescription="Create a new document." ma:contentTypeScope="" ma:versionID="a6dbb29d9a20dcc7a5578b2060a3893b">
  <xsd:schema xmlns:xsd="http://www.w3.org/2001/XMLSchema" xmlns:xs="http://www.w3.org/2001/XMLSchema" xmlns:p="http://schemas.microsoft.com/office/2006/metadata/properties" xmlns:ns3="66b78bfc-2f30-49b1-ba69-aeaf34fe47d2" targetNamespace="http://schemas.microsoft.com/office/2006/metadata/properties" ma:root="true" ma:fieldsID="f18ed3e2a935b5cda9b2aa3174207911" ns3:_="">
    <xsd:import namespace="66b78bfc-2f30-49b1-ba69-aeaf34fe47d2"/>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b78bfc-2f30-49b1-ba69-aeaf34fe47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DA6B13-D39F-47D5-8B15-564BFF67ED26}">
  <ds:schemaRefs>
    <ds:schemaRef ds:uri="http://purl.org/dc/elements/1.1/"/>
    <ds:schemaRef ds:uri="http://schemas.microsoft.com/office/2006/metadata/properties"/>
    <ds:schemaRef ds:uri="http://purl.org/dc/terms/"/>
    <ds:schemaRef ds:uri="66b78bfc-2f30-49b1-ba69-aeaf34fe47d2"/>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8BC44C0C-33D1-4304-9B85-DB0676F4D3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b78bfc-2f30-49b1-ba69-aeaf34fe47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B07E0B-D6BE-456D-A613-D79F63E408B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TM03457464[[fn=Dividend]]</Template>
  <TotalTime>5868</TotalTime>
  <Words>2486</Words>
  <Application>Microsoft Office PowerPoint</Application>
  <PresentationFormat>On-screen Show (4:3)</PresentationFormat>
  <Paragraphs>421</Paragraphs>
  <Slides>39</Slides>
  <Notes>27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39</vt:i4>
      </vt:variant>
    </vt:vector>
  </HeadingPairs>
  <TitlesOfParts>
    <vt:vector size="49" baseType="lpstr">
      <vt:lpstr>Arial</vt:lpstr>
      <vt:lpstr>Cambria Math</vt:lpstr>
      <vt:lpstr>Gill Sans MT</vt:lpstr>
      <vt:lpstr>MinionPro-Regular</vt:lpstr>
      <vt:lpstr>Poppins</vt:lpstr>
      <vt:lpstr>Tahoma</vt:lpstr>
      <vt:lpstr>Times New Roman</vt:lpstr>
      <vt:lpstr>Wingdings</vt:lpstr>
      <vt:lpstr>Wingdings 2</vt:lpstr>
      <vt:lpstr>Dividend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Igor</dc:creator>
  <cp:lastModifiedBy>m25970</cp:lastModifiedBy>
  <cp:revision>37</cp:revision>
  <dcterms:created xsi:type="dcterms:W3CDTF">2020-09-02T19:09:20Z</dcterms:created>
  <dcterms:modified xsi:type="dcterms:W3CDTF">2022-11-03T07:21:27Z</dcterms:modified>
</cp:coreProperties>
</file>