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3" d="100"/>
          <a:sy n="153" d="100"/>
        </p:scale>
        <p:origin x="208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3039D-082B-7160-50FE-6A9F2E3B5E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7015E-E0AC-781E-1056-61B0BFAA9B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0B27E-2E90-B336-C5DF-47E15117A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5B3104-CA8A-301D-6D0F-3386215CE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3B9A6-8D93-A9BB-16F2-7EC68FC84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1088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2FFF1-E357-20F8-90E1-64CC28509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5B4EA2-0789-FD74-2193-B100F86A8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1E494-A824-C6C3-BB27-9EDC824A0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889A9-519B-397A-592F-7C03E3790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06F79-E963-26ED-429D-F9942B05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1329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D1154D-EFDF-72F1-F757-2AB6E21731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E2451A-70E3-6D1E-2616-101046E244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64089-4F10-0116-0CA3-CA55CA542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479B1C-58B8-ECC7-26FF-2103EB76C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E8A60C-3B8E-FE2B-9F00-9AD85130D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316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F384B-43F2-2A43-6321-550F52DB2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325C9-65AE-3FD4-A3CC-25C6A093B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3C454-A6E0-7068-23DB-1ED96E3BD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D3E4E-503D-A802-5ABF-00A511DCD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7B604-A71C-71AD-A761-1B5034CEB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9095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8171A-B7F7-F53B-D961-F0761F9E1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4B219-4BE5-8C02-F769-6E3295339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2F01A-A290-7253-1C05-7DA4591E6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79B6A-C5D0-9D15-576D-D84ED3AED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C1CDF-F44A-50E6-1F51-8D2C63F3D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212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67E49-3AAA-4394-EAEA-4A8E27462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1B367-51FD-28BA-32ED-242A498A8F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B3F7C1-5417-A9DC-E389-AF9397E38D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08A2EA-E25C-D5C4-95F0-DB017B5C0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CAB5B0-716F-7C8D-C9D9-1527346F8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B2FD6-3D65-4E3E-0FB7-1453F7670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285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488D2-C880-3E12-DA61-4D6FEA08A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9C10FD-BDDA-1AA8-F994-E64F21BA78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0CCFCE-E216-162F-F6D1-68BA9061A0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50B4C-A81B-4FE7-94D8-0519D3DB5C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8BEF40-2F62-1623-39D5-57949CDE2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3F090-10FA-3891-E079-FEE0336BB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13BA71-B872-B541-16AD-5C3E10113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7CDD28-0F18-2BD2-1382-DDAFBBCE5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5384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D17A5-BCB7-CCF7-12BD-3F0F63E01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B5BAAA-033B-28FC-3EB8-76C966D6D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408B0F-AB60-3469-BEB3-5E8ABF297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E83432-5BDD-EEDE-5090-6AA7AFD7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062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D27316-7E29-B4FC-822C-8BA487391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D24FA8-992A-8DAC-2708-9864BD271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07CD74-A5B3-5789-FECE-60475C324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0491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A9192-50EA-6B8C-631B-2D5811B0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C9C6-9E37-4ECF-A007-B9D6A68AE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5F2239-9684-57EC-F801-3DEBADD356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1E467-8900-C3F0-4AB6-1393935E7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C181C-4D84-CFB5-6016-C48314C70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3305A-190E-261F-C49F-3EC48FC1D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121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AAE29-CA48-A429-706D-9AAF6CD7B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BF687B-8923-EDFA-015B-AAE71B471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A2AC15-BA2B-5EA8-F349-BF1C43CCE9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27A8B-4F1C-2C6C-8DD7-97377298B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41D4E-D834-EF89-FEB2-C28186B3D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34423-9CE3-F451-F0D8-10CAB706C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307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3FED2D-7BAA-ACA3-FD11-581EB9A54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C18B-EFDE-AD8C-F377-604CB3704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2E639-8D07-B32C-0906-93CE2CFA3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DE0C6-73CF-4005-9D2B-40CAE5E3342B}" type="datetimeFigureOut">
              <a:rPr lang="hr-HR" smtClean="0"/>
              <a:t>27.10.2022.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33CD11-5595-854E-D06E-EAFD55414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6C07DE-18B6-C026-5520-3F0E05CE34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BD6F4-43A6-4728-9DD6-BCD47728215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398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F3E7F-DE61-64C3-9153-29F4A7878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Pravni aspekti ovrhe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7301D-2879-443F-4A73-C72B0DFCF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Zakonodavna podloga</a:t>
            </a:r>
          </a:p>
          <a:p>
            <a:r>
              <a:rPr lang="hr-HR" dirty="0"/>
              <a:t>Ovršni zakon</a:t>
            </a:r>
          </a:p>
          <a:p>
            <a:r>
              <a:rPr lang="hr-HR" dirty="0"/>
              <a:t>Zakon o obveznim odnosima</a:t>
            </a:r>
          </a:p>
          <a:p>
            <a:r>
              <a:rPr lang="hr-HR" dirty="0"/>
              <a:t>Zakon o provedbi ovrhe na novčanim sredstvima</a:t>
            </a:r>
          </a:p>
          <a:p>
            <a:pPr marL="0" indent="0">
              <a:buNone/>
            </a:pPr>
            <a:r>
              <a:rPr lang="hr-HR" dirty="0"/>
              <a:t>Ostali „specijalni zakoni”</a:t>
            </a:r>
          </a:p>
          <a:p>
            <a:r>
              <a:rPr lang="hr-HR" dirty="0"/>
              <a:t>Zakon o radu</a:t>
            </a:r>
          </a:p>
          <a:p>
            <a:r>
              <a:rPr lang="hr-HR" dirty="0"/>
              <a:t>Zakon o stečaju potrošača</a:t>
            </a:r>
          </a:p>
          <a:p>
            <a:r>
              <a:rPr lang="hr-HR" dirty="0"/>
              <a:t>Porezni, mirovinski i ostali zakoni</a:t>
            </a:r>
          </a:p>
          <a:p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F3A2532-51AF-398F-7737-45B947C352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2326" y="780532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89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95B66-F983-D979-74A7-DBDA06ABE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Bitno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80939-4885-BE85-55B0-EB5582FC7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Izrazito je važno ne ignorirati upozorenja i opomene</a:t>
            </a:r>
          </a:p>
          <a:p>
            <a:r>
              <a:rPr lang="hr-HR" dirty="0"/>
              <a:t>Prigovor na račun</a:t>
            </a:r>
          </a:p>
          <a:p>
            <a:r>
              <a:rPr lang="hr-HR" dirty="0"/>
              <a:t>FINA – podaci iz očevidnika / preslike</a:t>
            </a:r>
          </a:p>
          <a:p>
            <a:r>
              <a:rPr lang="hr-HR" dirty="0"/>
              <a:t>Visina naknade kod cesije</a:t>
            </a:r>
          </a:p>
          <a:p>
            <a:r>
              <a:rPr lang="hr-HR" dirty="0"/>
              <a:t>Stručna pomoć (odvjetnik, bankari, udruge, financijsko reprogramiranje)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F3EBAA-980E-2377-9E47-B5BE61C53A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690" y="941988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117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FEB14-48BD-41DD-F0F4-2E2BC5667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Posebno pitanje u vezi kredita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98B19-10EF-6092-5694-056EB7B60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Većina u blokadi zbog raskida ugovora</a:t>
            </a:r>
          </a:p>
          <a:p>
            <a:r>
              <a:rPr lang="hr-HR" dirty="0"/>
              <a:t>Kreditna nesposobnost</a:t>
            </a:r>
          </a:p>
          <a:p>
            <a:r>
              <a:rPr lang="hr-HR" dirty="0"/>
              <a:t>Ništetne ugovorne odredbe</a:t>
            </a:r>
          </a:p>
          <a:p>
            <a:r>
              <a:rPr lang="hr-HR" dirty="0"/>
              <a:t>Prijenos potraživanja</a:t>
            </a:r>
          </a:p>
          <a:p>
            <a:r>
              <a:rPr lang="hr-HR" dirty="0"/>
              <a:t>Pitanje valjanosti raskida ugovora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50B927B-E3D8-79DF-E56B-00BEA05B9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690" y="941988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39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7B277-F4BF-C977-B87E-F4DD65B53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HVALA NA PAŽNJI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31C2FE3-C7E6-9AB1-6562-EA03E8DAE6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307" y="3023669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9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E3BB5-4232-8BF1-9E81-77C38D42F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Ovrha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22418-5496-91A7-9600-C43304ABB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Provedba ovrhe</a:t>
            </a:r>
          </a:p>
          <a:p>
            <a:r>
              <a:rPr lang="hr-HR" dirty="0"/>
              <a:t>FINA</a:t>
            </a:r>
          </a:p>
          <a:p>
            <a:r>
              <a:rPr lang="hr-HR" dirty="0"/>
              <a:t>Nadležni sud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0D6CEC-F29F-FD32-1C9D-8CBCF41713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5372" y="713063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86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DDEC0-E04F-84F3-861F-FE22327AD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Vrste ovrhe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25ECC-FE79-ABEE-4170-8B6337A78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Ovrha na temelju ovršne isprave</a:t>
            </a:r>
          </a:p>
          <a:p>
            <a:r>
              <a:rPr lang="hr-HR" dirty="0"/>
              <a:t>Ovrha na temelju vjerodostojne isprave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1C9690-A74B-D28F-D001-AD96603958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690" y="941988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21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ABFA8-9F60-D55F-4C75-498AD0C76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Postupak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D1486-5687-B547-01F5-BAB2AA800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Podnošenje zahtjeva / prijedloga</a:t>
            </a:r>
          </a:p>
          <a:p>
            <a:r>
              <a:rPr lang="hr-HR" dirty="0"/>
              <a:t>Prigovor </a:t>
            </a:r>
          </a:p>
          <a:p>
            <a:r>
              <a:rPr lang="hr-HR" dirty="0"/>
              <a:t>FINA 60 dana</a:t>
            </a:r>
          </a:p>
          <a:p>
            <a:r>
              <a:rPr lang="hr-HR" dirty="0"/>
              <a:t>Nadležni sud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8B383E0-9D25-A5C1-A6BC-E796B7DF58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690" y="941988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376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A3D25-2B89-571B-1667-B5FA721D0C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Vjerodostojna isprava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41DA6-8356-B0E7-049D-38C647F8DF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Ovršni zakon čl. 31</a:t>
            </a:r>
          </a:p>
          <a:p>
            <a:r>
              <a:rPr lang="hr-HR" dirty="0"/>
              <a:t>Račun (Računom se smatra i obračun kamata)</a:t>
            </a:r>
          </a:p>
          <a:p>
            <a:r>
              <a:rPr lang="hr-HR" dirty="0"/>
              <a:t>mjenica i ček s protestom i povratnim računima kad je to potrebno za zasnivanje tražbine</a:t>
            </a:r>
          </a:p>
          <a:p>
            <a:r>
              <a:rPr lang="hr-HR" dirty="0"/>
              <a:t>javna isprava</a:t>
            </a:r>
          </a:p>
          <a:p>
            <a:r>
              <a:rPr lang="hr-HR" dirty="0"/>
              <a:t>izvadak iz poslovnih knjiga</a:t>
            </a:r>
          </a:p>
          <a:p>
            <a:r>
              <a:rPr lang="hr-HR" dirty="0"/>
              <a:t>po zakonu ovjerovljena privatna isprava </a:t>
            </a:r>
          </a:p>
          <a:p>
            <a:r>
              <a:rPr lang="hr-HR" dirty="0"/>
              <a:t>isprava koja se po posebnim propisima smatra javnom ispravom..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5DB9AB-7DFB-72F5-394D-6696197CA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0150" y="681037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63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A61DE-AC85-63A7-A89C-05431C02F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Ovršna isprava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AFBB3-60DB-1F60-6E42-5E7D63715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1. ovršna sudska odluka i ovršna sudska nagodba,</a:t>
            </a:r>
          </a:p>
          <a:p>
            <a:r>
              <a:rPr lang="hr-HR" dirty="0"/>
              <a:t>2. ovršna nagodba iz članka 186.a Zakona o parničnom postupku</a:t>
            </a:r>
          </a:p>
          <a:p>
            <a:r>
              <a:rPr lang="hr-HR" dirty="0"/>
              <a:t>3. ovršna odluka arbitražnog suda,</a:t>
            </a:r>
          </a:p>
          <a:p>
            <a:r>
              <a:rPr lang="hr-HR" dirty="0"/>
              <a:t>4. ovršna odluka donesena u upravnom postupku i ovršna nagodba sklopljena u upravnom postupku ako glase na ispunjenje novčane obveze, ako zakonom nije drukčije određeno,</a:t>
            </a:r>
          </a:p>
          <a:p>
            <a:r>
              <a:rPr lang="hr-HR" dirty="0"/>
              <a:t>5. ovršna javnobilježnička odluka i ovršna javnobilježnička isprava,</a:t>
            </a:r>
          </a:p>
          <a:p>
            <a:r>
              <a:rPr lang="hr-HR" dirty="0"/>
              <a:t>6. nagodba sklopljena u postupku pred sudovima časti pri komorama u Republici Hrvatskoj te nagodba sklopljena u postupku mirenja u skladu s odredbama zakona kojim se uređuje postupak mirenja,</a:t>
            </a:r>
          </a:p>
          <a:p>
            <a:r>
              <a:rPr lang="hr-HR" dirty="0"/>
              <a:t>7. druga isprava koja je zakonom određena kao ovršna isprava.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0E8498-9F5D-3ECC-B55E-840BFCE2C2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7624" y="165374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934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B40E5-CB90-7819-FD19-D28E93EFB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Sudski postupak nakon FINE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E5F30-1AD9-F46F-807D-57C1BDCDD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Ovrha na temelju vjerodostojne isprave – sud – naplata ili obustava</a:t>
            </a:r>
          </a:p>
          <a:p>
            <a:r>
              <a:rPr lang="hr-HR" dirty="0"/>
              <a:t>Ovrha na temelju ovršne isprave – sud – naplata 60 dana ili obustava prijenosa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6198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41B31-AF2E-776E-6D24-22FB8F94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Ustup potraživanja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0E4D5-A4B1-390C-7CAB-FCA6CFA26C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Agencije za naplatu dugovanja – cesija</a:t>
            </a:r>
          </a:p>
          <a:p>
            <a:r>
              <a:rPr lang="hr-HR" dirty="0"/>
              <a:t>Osiguranja – ugovor o osiguranju - regres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328EB6-064A-B368-B1F7-D615FB0EF1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690" y="941988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96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0ED6B-258A-11DA-AE9A-EBA13B8ED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Sudska ovrha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0FA9A-19C7-BE38-9464-2DFBAC18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Najčešće na nekretnini</a:t>
            </a:r>
          </a:p>
          <a:p>
            <a:r>
              <a:rPr lang="hr-HR" dirty="0"/>
              <a:t>Rjeđe posebni slučajevi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19950E-E0C1-324F-A824-0690DE8B8D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690" y="941988"/>
            <a:ext cx="2005385" cy="195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8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344</Words>
  <Application>Microsoft Office PowerPoint</Application>
  <PresentationFormat>Widescreen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Pravni aspekti ovrhe</vt:lpstr>
      <vt:lpstr>Ovrha </vt:lpstr>
      <vt:lpstr>Vrste ovrhe </vt:lpstr>
      <vt:lpstr>Postupak </vt:lpstr>
      <vt:lpstr>Vjerodostojna isprava</vt:lpstr>
      <vt:lpstr>Ovršna isprava</vt:lpstr>
      <vt:lpstr>Sudski postupak nakon FINE</vt:lpstr>
      <vt:lpstr>Ustup potraživanja </vt:lpstr>
      <vt:lpstr>Sudska ovrha</vt:lpstr>
      <vt:lpstr>Bitno </vt:lpstr>
      <vt:lpstr>Posebno pitanje u vezi kredita</vt:lpstr>
      <vt:lpstr>HVALA NA PAŽNJI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Pravni aspekti ovrhe</dc:title>
  <dc:creator>Hrvoje Skalic</dc:creator>
  <cp:lastModifiedBy>Hrvoje Skalic</cp:lastModifiedBy>
  <cp:revision>2</cp:revision>
  <dcterms:created xsi:type="dcterms:W3CDTF">2022-10-26T12:20:07Z</dcterms:created>
  <dcterms:modified xsi:type="dcterms:W3CDTF">2022-10-27T05:09:05Z</dcterms:modified>
</cp:coreProperties>
</file>