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0"/>
  </p:notesMasterIdLst>
  <p:handoutMasterIdLst>
    <p:handoutMasterId r:id="rId41"/>
  </p:handoutMasterIdLst>
  <p:sldIdLst>
    <p:sldId id="256" r:id="rId3"/>
    <p:sldId id="258" r:id="rId4"/>
    <p:sldId id="356" r:id="rId5"/>
    <p:sldId id="320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62" r:id="rId14"/>
    <p:sldId id="353" r:id="rId15"/>
    <p:sldId id="354" r:id="rId16"/>
    <p:sldId id="342" r:id="rId17"/>
    <p:sldId id="343" r:id="rId18"/>
    <p:sldId id="344" r:id="rId19"/>
    <p:sldId id="345" r:id="rId20"/>
    <p:sldId id="336" r:id="rId21"/>
    <p:sldId id="337" r:id="rId22"/>
    <p:sldId id="279" r:id="rId23"/>
    <p:sldId id="363" r:id="rId24"/>
    <p:sldId id="364" r:id="rId25"/>
    <p:sldId id="365" r:id="rId26"/>
    <p:sldId id="366" r:id="rId27"/>
    <p:sldId id="367" r:id="rId28"/>
    <p:sldId id="368" r:id="rId29"/>
    <p:sldId id="369" r:id="rId30"/>
    <p:sldId id="370" r:id="rId31"/>
    <p:sldId id="371" r:id="rId32"/>
    <p:sldId id="373" r:id="rId33"/>
    <p:sldId id="374" r:id="rId34"/>
    <p:sldId id="375" r:id="rId35"/>
    <p:sldId id="376" r:id="rId36"/>
    <p:sldId id="377" r:id="rId37"/>
    <p:sldId id="378" r:id="rId38"/>
    <p:sldId id="310" r:id="rId39"/>
  </p:sldIdLst>
  <p:sldSz cx="10080625" cy="7559675"/>
  <p:notesSz cx="6858000" cy="9926638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7153" autoAdjust="0"/>
  </p:normalViewPr>
  <p:slideViewPr>
    <p:cSldViewPr>
      <p:cViewPr varScale="1">
        <p:scale>
          <a:sx n="100" d="100"/>
          <a:sy n="100" d="100"/>
        </p:scale>
        <p:origin x="1110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0" Type="http://schemas.openxmlformats.org/officeDocument/2006/relationships/slide" Target="slides/slide18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>
            <a:extLst>
              <a:ext uri="{FF2B5EF4-FFF2-40B4-BE49-F238E27FC236}">
                <a16:creationId xmlns:a16="http://schemas.microsoft.com/office/drawing/2014/main" id="{B51B94D6-6970-DCE9-EB93-2ECC407EF1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42D4842B-3CE3-ACEF-1E0E-A9CED8FAEF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627AA1B-8285-4B99-B428-5D96BE69A9EC}" type="datetimeFigureOut">
              <a:rPr lang="en-US"/>
              <a:pPr>
                <a:defRPr/>
              </a:pPr>
              <a:t>4/18/2023</a:t>
            </a:fld>
            <a:endParaRPr lang="en-US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DE867311-014C-63E7-20D4-325D5AAA38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C80D624-230E-EDED-0025-B08D7585F26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A94157-A604-4A99-B5AA-87DFF78BF8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1">
            <a:extLst>
              <a:ext uri="{FF2B5EF4-FFF2-40B4-BE49-F238E27FC236}">
                <a16:creationId xmlns:a16="http://schemas.microsoft.com/office/drawing/2014/main" id="{ED9046A1-7C1B-904B-DCD1-5CFE1D45D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40963" name="AutoShape 2">
            <a:extLst>
              <a:ext uri="{FF2B5EF4-FFF2-40B4-BE49-F238E27FC236}">
                <a16:creationId xmlns:a16="http://schemas.microsoft.com/office/drawing/2014/main" id="{76696CF2-8796-046B-DDA4-82D502402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40964" name="AutoShape 3">
            <a:extLst>
              <a:ext uri="{FF2B5EF4-FFF2-40B4-BE49-F238E27FC236}">
                <a16:creationId xmlns:a16="http://schemas.microsoft.com/office/drawing/2014/main" id="{AB43E930-8C6C-CA49-4D9A-599F3A32E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D0B97784-E690-E915-BAFB-B57CDCEF7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2E8C0CBC-BAF4-ACE3-F9CF-C6AD2C816A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40967" name="Rectangle 6">
            <a:extLst>
              <a:ext uri="{FF2B5EF4-FFF2-40B4-BE49-F238E27FC236}">
                <a16:creationId xmlns:a16="http://schemas.microsoft.com/office/drawing/2014/main" id="{E31EA6BF-1E76-BEA5-B90C-C4A2122A639C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949325" y="744538"/>
            <a:ext cx="4954588" cy="37179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C8D27760-5F17-068C-CEBB-2FA9BCA2CD0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714875"/>
            <a:ext cx="5481638" cy="4462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40969" name="Text Box 8">
            <a:extLst>
              <a:ext uri="{FF2B5EF4-FFF2-40B4-BE49-F238E27FC236}">
                <a16:creationId xmlns:a16="http://schemas.microsoft.com/office/drawing/2014/main" id="{811D3330-52C2-79DC-630D-EFE0C3584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531B331E-40BA-2E96-221B-4E93C7BB995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428163"/>
            <a:ext cx="296703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2725" algn="r" eaLnBrk="1">
              <a:buSzPct val="4500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ahoma" panose="020B0604030504040204" pitchFamily="34" charset="0"/>
              </a:defRPr>
            </a:lvl1pPr>
          </a:lstStyle>
          <a:p>
            <a:fld id="{0647C37D-0F46-404F-8456-489784569886}" type="slidenum">
              <a:rPr lang="hr-HR" altLang="en-US"/>
              <a:pPr/>
              <a:t>‹#›</a:t>
            </a:fld>
            <a:endParaRPr lang="hr-H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9">
            <a:extLst>
              <a:ext uri="{FF2B5EF4-FFF2-40B4-BE49-F238E27FC236}">
                <a16:creationId xmlns:a16="http://schemas.microsoft.com/office/drawing/2014/main" id="{EC45F5C5-C2A7-7EAC-9F72-8A0B8148B2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15900" indent="-212725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09FAE06-C1CE-48FA-B4BC-9480335627B6}" type="slidenum">
              <a:rPr lang="hr-HR" altLang="en-US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</a:t>
            </a:fld>
            <a:endParaRPr lang="hr-HR" altLang="en-US"/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id="{C8FB38AF-BB1B-A590-E31F-3F7F45D58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42816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FontTx/>
              <a:buNone/>
            </a:pPr>
            <a:fld id="{0A8F0140-ECB3-4DFD-9503-A631AD087459}" type="slidenum">
              <a:rPr lang="hr-HR" altLang="en-US">
                <a:latin typeface="Arial" panose="020B0604020202020204" pitchFamily="34" charset="0"/>
              </a:rPr>
              <a:pPr algn="r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hr-HR" altLang="en-US">
              <a:latin typeface="Arial" panose="020B0604020202020204" pitchFamily="34" charset="0"/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64F2AB5A-4308-9C99-53DA-339F06434B6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47738" y="744538"/>
            <a:ext cx="4962525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32B34BA2-95A9-D87E-4C6B-5A4634FB78A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714875"/>
            <a:ext cx="5484813" cy="44656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6486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433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762000"/>
            <a:ext cx="2184400" cy="5953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762000"/>
            <a:ext cx="6400800" cy="5953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4173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762000"/>
            <a:ext cx="8737600" cy="498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14000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30692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6568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64885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9363" y="3475038"/>
            <a:ext cx="2390775" cy="3381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2538" y="3475038"/>
            <a:ext cx="2390775" cy="3381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1826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6237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05829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41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0512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5853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13196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2148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23125" y="762000"/>
            <a:ext cx="2193925" cy="60944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762000"/>
            <a:ext cx="6430962" cy="60944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212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9692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838" y="1874838"/>
            <a:ext cx="4238625" cy="4840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5863" y="1874838"/>
            <a:ext cx="4238625" cy="4840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8678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960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0936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308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844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611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D381752-BA0B-5A13-B96F-91B41B2DBC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762000"/>
            <a:ext cx="87376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EF038974-BB60-1B1A-06A8-C3DAD85F3E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4838" y="1874838"/>
            <a:ext cx="8629650" cy="484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9DD48A18-69F4-0C94-770E-B66441685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0" y="3349625"/>
            <a:ext cx="200025" cy="43973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SzPct val="100000"/>
              <a:defRPr/>
            </a:pPr>
            <a:r>
              <a:rPr lang="en-US" altLang="en-US" sz="2200"/>
              <a:t/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kern="1200">
          <a:solidFill>
            <a:srgbClr val="012A58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>
            <a:extLst>
              <a:ext uri="{FF2B5EF4-FFF2-40B4-BE49-F238E27FC236}">
                <a16:creationId xmlns:a16="http://schemas.microsoft.com/office/drawing/2014/main" id="{142314BA-5EF4-56EA-2381-9686A2397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080625" cy="755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1" name="Text Box 2">
            <a:extLst>
              <a:ext uri="{FF2B5EF4-FFF2-40B4-BE49-F238E27FC236}">
                <a16:creationId xmlns:a16="http://schemas.microsoft.com/office/drawing/2014/main" id="{B59DD133-583C-5EFD-A5C3-7ABFCF6FA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2438" y="6467475"/>
            <a:ext cx="29416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A64135E-D114-17BB-6C4B-FB06F6E61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0" y="5838825"/>
            <a:ext cx="91646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44696FF5-2AE5-6DDE-8A8E-D262E18E5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762000"/>
            <a:ext cx="8777287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250B4ECC-2161-E665-C4E7-9A060E4B60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19363" y="3475038"/>
            <a:ext cx="4933950" cy="338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 kern="1200">
          <a:solidFill>
            <a:srgbClr val="012A58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b="1">
          <a:solidFill>
            <a:srgbClr val="012A58"/>
          </a:solidFill>
          <a:latin typeface="Franklin Gothic Demi" panose="020B0703020102020204" pitchFamily="34" charset="0"/>
          <a:ea typeface="Arial Unicode MS" panose="020B0604020202020204" pitchFamily="34" charset="-128"/>
          <a:cs typeface="Arial Unicode MS" panose="020B0604020202020204" pitchFamily="34" charset="-128"/>
        </a:defRPr>
      </a:lvl9pPr>
    </p:titleStyle>
    <p:bodyStyle>
      <a:lvl1pPr marL="342900" indent="-342900" algn="ctr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ctr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ctr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ctr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ctr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12A58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sporazumi@fina.hr" TargetMode="External"/><Relationship Id="rId2" Type="http://schemas.openxmlformats.org/officeDocument/2006/relationships/hyperlink" Target="http://predujam.fina.hr/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-ovrhe.pravosudje.hr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2E0BDAD1-808A-64E2-80DD-1A902B60F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1008063"/>
            <a:ext cx="9491662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B8B38F46-DC9A-299B-0377-87495C609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3444875"/>
            <a:ext cx="9491662" cy="57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sr-Latn-RS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BE0F08B4-9664-4C55-62B0-2AD4E4E698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39763" y="762000"/>
            <a:ext cx="8778875" cy="763588"/>
          </a:xfrm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altLang="en-US"/>
              <a:t>Provedba ovrhe na novčanim sredstvima ovršenika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E69E6FDD-9807-D2E5-CDCD-77781495ED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9363" y="3475038"/>
            <a:ext cx="4935537" cy="3382962"/>
          </a:xfrm>
        </p:spPr>
        <p:txBody>
          <a:bodyPr/>
          <a:lstStyle/>
          <a:p>
            <a:pPr marL="0" indent="0" eaLnBrk="1" hangingPunct="1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altLang="en-US" sz="1400"/>
              <a:t>Sandra Cindrić, dipl.iur., </a:t>
            </a:r>
          </a:p>
          <a:p>
            <a:pPr marL="0" indent="0" eaLnBrk="1" hangingPunct="1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altLang="en-US" sz="1400"/>
              <a:t>ekspert za pravnu podršku, </a:t>
            </a:r>
          </a:p>
          <a:p>
            <a:pPr marL="0" indent="0" eaLnBrk="1" hangingPunct="1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altLang="en-US" sz="1400"/>
              <a:t>Centar za PNOP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>
            <a:extLst>
              <a:ext uri="{FF2B5EF4-FFF2-40B4-BE49-F238E27FC236}">
                <a16:creationId xmlns:a16="http://schemas.microsoft.com/office/drawing/2014/main" id="{020EA621-7CA8-6C5A-4275-25C2F3417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7A53AB8-A3E9-5612-2F56-3D7EAD357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vjerodostojnoj ispravi i tražbini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Popunjavaju se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polja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2" name="Zaobljeni pravokutnik 6">
            <a:extLst>
              <a:ext uri="{FF2B5EF4-FFF2-40B4-BE49-F238E27FC236}">
                <a16:creationId xmlns:a16="http://schemas.microsoft.com/office/drawing/2014/main" id="{E66C1DE8-5E20-FBFE-BC81-CD39DC658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2713038"/>
            <a:ext cx="3352800" cy="21336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</a:pPr>
            <a:r>
              <a:rPr lang="hr-HR" altLang="en-US" b="1"/>
              <a:t>V</a:t>
            </a:r>
            <a:r>
              <a:rPr lang="en-US" altLang="en-US" b="1"/>
              <a:t>rst</a:t>
            </a:r>
            <a:r>
              <a:rPr lang="hr-HR" altLang="en-US" b="1"/>
              <a:t>a </a:t>
            </a:r>
            <a:r>
              <a:rPr lang="en-US" altLang="en-US" b="1"/>
              <a:t>vjerodostojne isprave</a:t>
            </a:r>
            <a:r>
              <a:rPr lang="hr-HR" altLang="en-US" b="1"/>
              <a:t> 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-&gt; </a:t>
            </a:r>
            <a:r>
              <a:rPr lang="en-US" altLang="en-US"/>
              <a:t>izbornik u kojem se nude vrste isprava, od kojih je potrebno odabrati jednu</a:t>
            </a:r>
            <a:r>
              <a:rPr lang="hr-HR" altLang="en-US"/>
              <a:t> – (čl. 31. OZ)</a:t>
            </a:r>
            <a:endParaRPr lang="en-US" altLang="en-US"/>
          </a:p>
        </p:txBody>
      </p:sp>
      <p:sp>
        <p:nvSpPr>
          <p:cNvPr id="12293" name="Zaobljeni pravokutnik 8">
            <a:extLst>
              <a:ext uri="{FF2B5EF4-FFF2-40B4-BE49-F238E27FC236}">
                <a16:creationId xmlns:a16="http://schemas.microsoft.com/office/drawing/2014/main" id="{040144CB-5AC0-3B46-0703-591B3B81A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713038"/>
            <a:ext cx="2590800" cy="21336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</a:pPr>
            <a:r>
              <a:rPr lang="hr-HR" altLang="en-US" b="1"/>
              <a:t>Oznaka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-&gt; broj ili oznaka pojedine vjerodostojne isprave (primjerice broj računa)</a:t>
            </a:r>
            <a:endParaRPr lang="en-US" altLang="en-US"/>
          </a:p>
        </p:txBody>
      </p:sp>
      <p:sp>
        <p:nvSpPr>
          <p:cNvPr id="12294" name="Zaobljeni pravokutnik 9">
            <a:extLst>
              <a:ext uri="{FF2B5EF4-FFF2-40B4-BE49-F238E27FC236}">
                <a16:creationId xmlns:a16="http://schemas.microsoft.com/office/drawing/2014/main" id="{9B89ACE3-8829-B5AA-9FBD-405E9CBA7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0113" y="2713038"/>
            <a:ext cx="2590800" cy="22860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hr-HR" altLang="en-US" b="1"/>
              <a:t>Datum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-&gt; datum izdavanja isprave bira se u odgovarajućem formatu iz kalendara ili se unosi ručno</a:t>
            </a:r>
          </a:p>
        </p:txBody>
      </p:sp>
      <p:sp>
        <p:nvSpPr>
          <p:cNvPr id="12295" name="Zaobljeni pravokutnik 10">
            <a:extLst>
              <a:ext uri="{FF2B5EF4-FFF2-40B4-BE49-F238E27FC236}">
                <a16:creationId xmlns:a16="http://schemas.microsoft.com/office/drawing/2014/main" id="{7ABC0544-2AB1-87BA-47F8-810EBAD4F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8513" y="5151438"/>
            <a:ext cx="5181600" cy="20574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hr-HR" altLang="en-US" b="1"/>
              <a:t>Opis tražbine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-&gt; </a:t>
            </a:r>
            <a:r>
              <a:rPr lang="vi-VN" altLang="en-US"/>
              <a:t>popunjava se slobodnim unosom i kratko se opisuje pravni posao iz kojeg proizlazi tražbina, npr. račun za isporučenu električnu energiju za svibanj 2020.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>
            <a:extLst>
              <a:ext uri="{FF2B5EF4-FFF2-40B4-BE49-F238E27FC236}">
                <a16:creationId xmlns:a16="http://schemas.microsoft.com/office/drawing/2014/main" id="{61710572-9E17-D386-F676-8BFE3F3B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Rezervirano mjesto sadržaja 2">
            <a:extLst>
              <a:ext uri="{FF2B5EF4-FFF2-40B4-BE49-F238E27FC236}">
                <a16:creationId xmlns:a16="http://schemas.microsoft.com/office/drawing/2014/main" id="{C3DA9055-BBB2-5FAF-1BDF-4BF4DF97C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vjerodnostojnoj ispravi i tražbini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Unos podataka o tražbini: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iznos glavnice+valuta (šifarnik valuta)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odabir načina obračuna kamate (zzk/ugovorna zatezna kamata/ kamata se ne traži + vrsta zatezne kamate) -&gt; ovisno o odabranom obračunu i vrsti kamate, unose se ostali podaci potrebni za određivanje kamate (ugovorna kamatna stopa, opis tijeka kamate, datum početka tijeka kamate)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k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ada se iz padajućeg izbornika odabere opcija 'Ugovorna zatezna kamata' upisuje se kamatna stopa koja je ugovorena između stranaka, a koja se primjenjuje za obračun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kamate na glavnicu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k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se iz padajućeg izbornika zakonske zatezne kamate odabere jedna od zadnje dvije ponuđene opcije,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te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se polje 'Opis tijeka kamate' u koji se upisuje tijek kamatne stope za razdoblje prije 1. siječnja 2008.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altLang="sr-Latn-R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>
            <a:extLst>
              <a:ext uri="{FF2B5EF4-FFF2-40B4-BE49-F238E27FC236}">
                <a16:creationId xmlns:a16="http://schemas.microsoft.com/office/drawing/2014/main" id="{67AA18AB-75EE-A3B2-EFFE-A1C3412B0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84F991E-AF0D-49B8-FE67-737D8208F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vjerodnostojnoj ispravi i tražbini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Unos podataka o tražbini: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unos podataka za plaćanje 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 isplata u domaćoj banci (broj računa, PNB, model)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 isplata u stranu banku (država, naziv banke, SWIFT, naziv </a:t>
            </a:r>
          </a:p>
          <a:p>
            <a:pPr marL="0" indent="0" algn="just"/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     primatelja, ulica i kućni broj primatelja, broj računa)</a:t>
            </a:r>
          </a:p>
          <a:p>
            <a:pPr marL="0" indent="0"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NAPOMENA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: kod prijedloga za ovrhu kojim se traži ovrha na novčanim sredstvima, prijenos novčanih sredstva može se zahtijevati isključivo u korist računa ovrhovoditelja, a samo iznimno u korist zakonskog zastupnika fizičke osobe koja je ovrhovoditelj te u korit računa odvjetnika koji u tom postupku zastupa ovrhovoditelja za iznos troškova postupka.</a:t>
            </a:r>
          </a:p>
          <a:p>
            <a:pPr marL="0" indent="0"/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slov 1">
            <a:extLst>
              <a:ext uri="{FF2B5EF4-FFF2-40B4-BE49-F238E27FC236}">
                <a16:creationId xmlns:a16="http://schemas.microsoft.com/office/drawing/2014/main" id="{A19BBFF8-84AC-9D76-722A-2308A705D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2227BE-1FA0-1C00-0630-32B027DFE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troškovima postupka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traže troškovi postupka potrebno je odabrati opciju za troškove 'DA' -&gt; otvaraju se polja za unos podataka o troškovima i to primatelju troškova koji može biti ovrhovoditelj/i, odnosno njihovi opunomoćenici na čiji račun je potrebno platiti troškove.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traži kamata na troškove postupka potrebno je odabrati opciju 'DA' za kamate.</a:t>
            </a:r>
          </a:p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predmetu i sredstvima ovrhe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Biraju se iz šifrarnika iz pripadajućeg izbornika</a:t>
            </a:r>
          </a:p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Unos dodatnih podataka prijedloga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Ovrhovoditelj može unijeti druge propisane podatke za provedbu ovrhe u obliku slobodnog teksta te podatke o svojem predmetu i ustrojstvenoj jedinici u okviru koje vodi ovrhu radi lakšeg administriranja i rukovanja predmetom</a:t>
            </a:r>
          </a:p>
          <a:p>
            <a:pPr marL="0" indent="0"/>
            <a:endParaRPr lang="en-US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>
            <a:extLst>
              <a:ext uri="{FF2B5EF4-FFF2-40B4-BE49-F238E27FC236}">
                <a16:creationId xmlns:a16="http://schemas.microsoft.com/office/drawing/2014/main" id="{68281B11-18DE-9BE7-A859-8948F819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DFF377-01A4-7038-8AF5-4C37A7C7F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Potpisivanje prijedloga i predaja na sud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Ovisno o odabiru načina potpisivanja sustav će korisnika usmjeriti ili na izravno potpisivanje ili, ako se ne radi o potpisivanju putem OI, na prijavu certifikata</a:t>
            </a:r>
          </a:p>
          <a:p>
            <a:pPr marL="0" indent="0"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Osim izravnog potpisivanja putem aplikacije omogućeno je da se PDF preuzme lokalno na računalo, gdje se potpisuje posredstvom nekog od programa za potpisivanje PDF-a</a:t>
            </a:r>
          </a:p>
          <a:p>
            <a:pPr marL="0" indent="0"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Kad prijedlog bude poslan i zaprimljen na sudu, podaci o predmetu će biti vidljivi u aplikaciji, uz mogućnost preuzimanja potvrde primitka</a:t>
            </a:r>
          </a:p>
          <a:p>
            <a:pPr marL="0" indent="0"/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BA550617-4DDC-CDDA-7FC4-279B8B0F7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Prijedog za ovrhu na temelju vjerodostojne isprave - predaja putem Fine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BCF1687B-7A10-88CC-1FAB-9C891BC2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Postupanje Fine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fizička osoba predaje popunjeni obrazac prijedloga u jedinicu Fine, u vremenu od 9:00 do 15:00 -&gt; 22 poslovne jedinice Fine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uz prijedlog, obavezno je dostaviti vjerodostojnu ispravu te po potrebi  i ostale priloge, koji će se uz prijedlog proslijediti na sud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 primitku prijedloga potvrđuje se identitet podnositelja prijedloga te se izrađuje Potvrda o primitku obrasca prijedloga radi prosljeđivanja sudu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radi kreiranja i slajnja prijedloga u elektroničkom obliku sudu, pristupa se sustavu e-Ovrha uz prethodnu autentifikaciju i autorizaciju uporabom vjerodajnica Nacionalnog identifikacijskog i autentifikacijskog sustava (NIAS) visoke razine sigurnosti putem informacijskog sustava</a:t>
            </a:r>
          </a:p>
          <a:p>
            <a:pPr algn="just"/>
            <a:endParaRPr lang="hr-HR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D6E9B822-6946-3BC8-838F-8E6F6E3B8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Prijedog za ovrhu na temelju vjerodostojne isprave - predaja putem Fine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57D1BED4-59F0-2E4B-76F8-891AECCE8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b="1">
                <a:latin typeface="Arial" panose="020B0604020202020204" pitchFamily="34" charset="0"/>
                <a:cs typeface="Arial" panose="020B0604020202020204" pitchFamily="34" charset="0"/>
              </a:rPr>
              <a:t>Postupanje Fine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elektronička komunikacija ostvaruje se putem informacijskog sustava uporabom NIAS-a visoke razine sigurnosti i neposrednim povezivanjem putem mrežnog servisa i informacijskog sustava državnog odvjetništva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nakon prijave, u sustav e-Ovrha unose se isključivo podaci sa prijedloga, odmah, a iznimno najkasnije sljedeći radni dan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kreirani i u pdf obliku generirani prijedlog potpisuje se kvalificiranim elektroničkim potpisom te se šalje na sud elektroničkim putem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također, potvrda o primitku prijedloga na sud zajedno sa ostalom dokumentacijom šalje se na sud, u papirnatom obliku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AA910B7-09C5-7ECA-F024-E899A58E5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e-Ovrha i uspješna prisilna naplata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59EBC39-B73E-B4BC-D045-5152F3B1C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b="1">
                <a:latin typeface="Arial" panose="020B0604020202020204" pitchFamily="34" charset="0"/>
                <a:cs typeface="Arial" panose="020B0604020202020204" pitchFamily="34" charset="0"/>
              </a:rPr>
              <a:t>Osnovni elementi za uspješnu provedbu prisilne naplate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podaci o ovršeniku/ovrhovoditelju sa prijedloga trebaju odgovarati podacima kako su isti upisani od strane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nadležnog tijela koje je temeljem zakona koji uređuje o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ib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 nadležno za postupak dodjeljivanja o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ib-a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 i za vođenje evidencije o o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ib-u (u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pisuje se podatak o imenu i prezimenu, odnosno nazivu na temelju o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ib-a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 koji je dostavio obveznik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punomoćnik ovršenika/ovrhovoditelja može biti samo osoba propisana odredbom članka 89.a. ZPP-a-&gt; o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dvjetnik, osoba koja je s njome u radnom odnosu, srodnik po krvi u pravoj liniji, brat, sestra ili bračni drug 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uz prijedlog obavezno je priložiti punomoć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hr-HR" altLang="sr-Latn-R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32DA46DB-A9F6-3D31-5ED9-14A977D1A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e-Ovrha i uspješna prisilna naplata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9F344-AD44-1ED5-1070-4A869B523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Osnovni elementi za uspješnu provedbu prisilne naplate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rješenje o ovrsi na temelju vjerodostojne isprave treba sadržavati potvrdu pravomoćnosti i ovršnosti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rješenje o ovrsi na temelju vjerodostojne isprave dostavlja se u Finu u otpravku, i to kao ispisano elektroničko pismeno koji sadrži odgovarajući barkod odnosno QR kod, kontrolni broj i internetsku stranicu za provjeru vjerodostojnosti pismena i preuzimanje izvornika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rješenje o ovrsi na temelju vjerodostojne isprave dostavlja se u Finu uz Zahtjev za naplatu i dokaz o uplati predujma naknade za provedbu osnove</a:t>
            </a:r>
          </a:p>
          <a:p>
            <a:pPr algn="just"/>
            <a:endParaRPr lang="hr-HR" altLang="en-US"/>
          </a:p>
          <a:p>
            <a:pPr algn="just"/>
            <a:endParaRPr lang="hr-HR" altLang="en-US"/>
          </a:p>
          <a:p>
            <a:pPr algn="just">
              <a:buFont typeface="Wingdings" panose="05000000000000000000" pitchFamily="2" charset="2"/>
              <a:buChar char="Ø"/>
            </a:pPr>
            <a:endParaRPr lang="hr-HR" altLang="en-US"/>
          </a:p>
          <a:p>
            <a:pPr algn="just">
              <a:buFont typeface="Wingdings" panose="05000000000000000000" pitchFamily="2" charset="2"/>
              <a:buChar char="Ø"/>
            </a:pPr>
            <a:endParaRPr lang="hr-HR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slov 1">
            <a:extLst>
              <a:ext uri="{FF2B5EF4-FFF2-40B4-BE49-F238E27FC236}">
                <a16:creationId xmlns:a16="http://schemas.microsoft.com/office/drawing/2014/main" id="{B983061F-C1AE-9959-7FE2-DFC3A68A6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15EFF77-57C7-BCC6-7ED5-296228CDF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513" y="1646238"/>
            <a:ext cx="8629650" cy="5068887"/>
          </a:xfrm>
        </p:spPr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Podnošenje osnove za plaćanje na prisilnu naplatu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/>
            <a:endParaRPr lang="vi-VN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sukladno odredbama Sudskog poslovnika, o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tpravak je prijepis izvornika ili dodatni ispis koji se izrađuje po službenoj dužnosti radi dostavljanja strankama i drugim zainteresiranim osobama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a svim otpravcima u papirnatom obliku stavlja se ime i prezime potpisnika izvornika na mjestu gdje je izvornik potpisao predsjednik vijeća, sudac ili drugi ovlašteni službenik, kao i kratica koja označuje da je izvornik potpisan vlastoručno (v. r.). Ispod toga stavlja se potvrda o ovjeri točnosti otpravka koja glasi: »Za točnost otpravka - ovlašteni službenik«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hr-H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>
            <a:extLst>
              <a:ext uri="{FF2B5EF4-FFF2-40B4-BE49-F238E27FC236}">
                <a16:creationId xmlns:a16="http://schemas.microsoft.com/office/drawing/2014/main" id="{54E893F1-E762-480F-208E-3BB195C31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>
                <a:latin typeface="Arial" panose="020B0604020202020204" pitchFamily="34" charset="0"/>
                <a:cs typeface="Arial" panose="020B0604020202020204" pitchFamily="34" charset="0"/>
              </a:rPr>
              <a:t>PROPISI</a:t>
            </a:r>
          </a:p>
        </p:txBody>
      </p:sp>
      <p:sp>
        <p:nvSpPr>
          <p:cNvPr id="4099" name="Rezervirano mjesto sadržaja 2">
            <a:extLst>
              <a:ext uri="{FF2B5EF4-FFF2-40B4-BE49-F238E27FC236}">
                <a16:creationId xmlns:a16="http://schemas.microsoft.com/office/drawing/2014/main" id="{F653BA17-B374-44A6-578A-6ACFBA920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722438"/>
            <a:ext cx="8629650" cy="499268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Zakon o provedbi ovrhe na novčanim sredstvima (NN 68/18, 46/20, 47/20, 83/20,  dalje: ZPONS)</a:t>
            </a:r>
          </a:p>
          <a:p>
            <a:pPr algn="just"/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Pravilnik o 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načinu i postupku provedbe ovrhe na novčanim sredstvima (NN 71/18, 46/22)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Pravilnik o Jedinstvenom registru računa (NN 53/20)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Pravilnik o vrstama naknada za obavljanje poslova propisanih Zakonom o provedbi ovrhe na novčanim sredstvima (NN 71/18)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Pravilnik o tehničkim uvjetima i postupku prilagodbe Zakonu o provedbi ovrhe na novčanim sredstvima (NN 89/18, 46/22)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slov 1">
            <a:extLst>
              <a:ext uri="{FF2B5EF4-FFF2-40B4-BE49-F238E27FC236}">
                <a16:creationId xmlns:a16="http://schemas.microsoft.com/office/drawing/2014/main" id="{9BE27E27-DC55-49A0-D97E-7187676B4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731838"/>
            <a:ext cx="8737600" cy="498475"/>
          </a:xfrm>
        </p:spPr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2D23FF1-2B47-E8EA-B8E9-0FA8B9165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Podnošenje osnove za plaćanje na prisilnu naplatu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vi-VN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iznimn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elektronička sudska pismena u izvorniku dostavljaju se strankama i drugim sudionicima postupka u pdf obliku i potpisana su kvalificiranim elektroničkim potpisom predsjednika vijeća, suca ili ovlaštenog službenika, odnosno ovjerena kvalificiranim elektroničkim pečatom ili aplikativnim potpisom informacijskog sustava koji je u primjeni u sudu te sadrže odgovarajući barkod odnosno QR kod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spisano elektroničko sudsko pismeno je prikaz vanjskog obrasca elektroničkog sudskog pismena koji sadrži odgovarajući barkod odnosno QR kod, kontrolni broj i internetsku stranicu za provjeru vjerodostojnosti pismena i preuzimanje izvornika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spisano elektroničko sudsko pismeno bez dodatne ovjere, ima značaj otpravka sudskog pismena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>
            <a:extLst>
              <a:ext uri="{FF2B5EF4-FFF2-40B4-BE49-F238E27FC236}">
                <a16:creationId xmlns:a16="http://schemas.microsoft.com/office/drawing/2014/main" id="{8CCD72AB-A117-D81A-6E66-012AE7314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2A47BEC-FF3A-7325-ED3E-66A2249F5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417638"/>
            <a:ext cx="8629650" cy="5297487"/>
          </a:xfrm>
        </p:spPr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Osnova za </a:t>
            </a: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plaćanje 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dostavlja</a:t>
            </a: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 se u Finu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/>
            <a:endParaRPr lang="vi-VN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od ponedjeljka do petka, u vremenu od 9:00 do 15:00 sati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preporučenom pošiljkom s povratnicom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, prema popisu jedinica koji je objavljen na službenoj internetskoj stranici Fine ili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neposrednom dostavom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u jedinicu Fine, prema popisu koji je objavljen na službenoj internetskoj stranici Fine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dana 27. siječnja 2022. g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. -&gt;</a:t>
            </a: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 ministar nadležan za poslove pravosuđa i uprave utvrdio je da su ispunjeni uvjeti za podnošenje Fini rješenja o ovrsi na temelju vjerodostojne isprave s potvrdom pravomoćnosti i ovršnosti u strojno čitljivom obliku elektroničkim putem</a:t>
            </a:r>
          </a:p>
          <a:p>
            <a:pPr marL="0" indent="0" algn="just"/>
            <a:endParaRPr lang="hr-HR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slov 1">
            <a:extLst>
              <a:ext uri="{FF2B5EF4-FFF2-40B4-BE49-F238E27FC236}">
                <a16:creationId xmlns:a16="http://schemas.microsoft.com/office/drawing/2014/main" id="{897FAA90-F29B-E2EC-0B32-08F7F7181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62AB0A9-A1C0-7599-8D73-7B10307C0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417638"/>
            <a:ext cx="8629650" cy="5297487"/>
          </a:xfrm>
        </p:spPr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Elektronički </a:t>
            </a: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Zahtjev za naplatu </a:t>
            </a:r>
            <a:endParaRPr lang="hr-HR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podnosi Fini korištenjem sustava e-Ovrhe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znimno, ako ne postoje tehničke mogućnosti ovrhovoditelj može podnijeti rješenje o ovrsi i/ili priloge rješenju u papirnatom obliku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ada je potrebno dostaviti i izvornik neke isprave (primjerice cesija, punomoć, rješenje o nasljeđivanju i dr.)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zahtjev za naplatu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može se d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ostaviti u papirnatom obliku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ko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se traži naplata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temeljem punomoći koja je već dostavljena u Finu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-&gt;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zahtjev može podnijeti elektroničkim putem uz navođenje oznake pod kojom je punomoć pohranjena u Fini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ko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je za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provedbu potrebna isprava koja se već nalazi u Fini, a ne radi se o prethodno pohranjenoj punomoći, poda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ci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potrebn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da bi Fina mogla izvršiti uvid u tu ispravu (kada je dostavljena, pod kojim poslovnim brojem, za kojeg ovršenika i dr.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) unose se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kroz odgovarajuće funkcionalnosti u sustavu e-Ovrhe.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slov 1">
            <a:extLst>
              <a:ext uri="{FF2B5EF4-FFF2-40B4-BE49-F238E27FC236}">
                <a16:creationId xmlns:a16="http://schemas.microsoft.com/office/drawing/2014/main" id="{A486DCCC-F010-6837-37B5-B9D3F931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3946B06-6700-93C6-D8CB-F9F5B51A62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417638"/>
            <a:ext cx="8629650" cy="5297487"/>
          </a:xfrm>
        </p:spPr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Elektronički </a:t>
            </a: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Zahtjev za naplatu </a:t>
            </a:r>
            <a:endParaRPr lang="hr-HR" altLang="en-U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isprave koje za provedbu ovrhe ne moraju biti dostavljene Fini u izvorniku (primjerice potvrda banke o pregledu posebnih kamatnih stopa  - tijek kamate), podnositelj može priložiti zahtjevu za naplatu učitavanjem kroz sustav e-Ovrhe.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kroz sustav e-Ovrhe ovrhovoditelju je dostupna informacija o statusu zahtjeva poslanog u Finu (je li zahtjev zaprimljen u Fini te je li prihvaćen na provedbu ili je provedba odbijena). Sve ostale informacije o provedbi zahtjeva za naplatu (podaci o zapljenama, naplatama, redoslijedu, provedbi u nespornom dijelu i dr.) ovrhovoditelj može dobiti u Fini kao i za sve druge osnove za plaćanje.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za zahtjeve za naplatu koji se elektronički dostavljaju iz sustava e-Ovrhe podnositeljima se neće poštom dostavljati obavijesti o nemogućnosti izvršenja osnove za plaćanje putem pošte već će o odbijanju provedbe i razlozima odbijanja biti obaviješteni kroz sustav e-Ovrhe. </a:t>
            </a:r>
            <a:endParaRPr lang="hr-HR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>
            <a:extLst>
              <a:ext uri="{FF2B5EF4-FFF2-40B4-BE49-F238E27FC236}">
                <a16:creationId xmlns:a16="http://schemas.microsoft.com/office/drawing/2014/main" id="{325B36B3-14B9-FF46-9066-225FC2D30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942E798-77D7-D7C2-EC31-FA47A1AA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417638"/>
            <a:ext cx="8629650" cy="529748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Ovrhu na novčanim sredstvima i oročenim novčanim sredstvima -&gt; provodi  Fina temeljem osnove za plaćanje:</a:t>
            </a:r>
          </a:p>
          <a:p>
            <a:pPr algn="just"/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odluke i isprave iz članka 209. OZ (presuda, sudska nagodba, obračun poslodavca, zadužnica i bjanko zadužnica…)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rješenja o ovrsi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rješenja o sudskoj pristojbi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rješenja o naplati novčane kazne temeljem ZPP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prekršajnog naloga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 druge odluke nadležnog tijela kojim se u cijelosti ili djelomično prihvaća prijedlog za provedbu ovrhe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slov 1">
            <a:extLst>
              <a:ext uri="{FF2B5EF4-FFF2-40B4-BE49-F238E27FC236}">
                <a16:creationId xmlns:a16="http://schemas.microsoft.com/office/drawing/2014/main" id="{2AEAFDEF-7BA4-47F4-D5A8-33CCA724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57FD212-A95D-C098-0E2F-FFB45F1256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417638"/>
            <a:ext cx="8629650" cy="5297487"/>
          </a:xfrm>
        </p:spPr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Podnošenje osnove za plaćanje na prisilnu naplatu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snova za plaćanje dostavlja se u Finu: u izvorniku, otpravku, ovjerenom presliku ili ovjerenom prijepisu, neposrednom dostavom, preporučenom pošiljkom s povratnicom, odnosno na drugi način uređen posebnim propisom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-&gt; elektroničkim putem u obliku elektroničke isprave</a:t>
            </a:r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izuzetak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adužnica i bjanko zadužnica uvijek se dostavlja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 u izvorniku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ismena na temelju kojih se zahtjeva postupanje s osnovom za plaćanje dostavljaju se u Finu na isti način kao i osnova za plaćanje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/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   -&gt; odredbe ZPONS-a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koje uređuju postupanje s osnovom za plaćanje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primjenjuju se na svaki pojedinačni zahtjev kojim se traži provedba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ovrhe za određeni iznos iz osnove za plaćanje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5EA595F-C68F-E7C6-7F24-D84F6E138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28675" name="Content Placeholder 3">
            <a:extLst>
              <a:ext uri="{FF2B5EF4-FFF2-40B4-BE49-F238E27FC236}">
                <a16:creationId xmlns:a16="http://schemas.microsoft.com/office/drawing/2014/main" id="{A31E7D12-39FE-8F08-9417-158E97CF202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propisan obrazac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prilog Pravilnika o obliku i sadržaju zahtjeva za izravnu naplatu 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osnove za plaćanje iz članka 209. Ovršnog zakona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D61959-C500-C656-A3D8-EF639D8D574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propisan obrazac 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prilog 1. Pravilnika o načinu i postupku provedbe ovrhe na novčanim 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rješenje o ovrsi na temelju vjerodostojne isprave osim ako se ovrha provodi za poreze, doprinose i javna davanja</a:t>
            </a:r>
          </a:p>
          <a:p>
            <a:pPr marL="0" indent="0"/>
            <a:endParaRPr lang="hr-HR" altLang="en-US"/>
          </a:p>
        </p:txBody>
      </p:sp>
      <p:sp>
        <p:nvSpPr>
          <p:cNvPr id="28677" name="Text Placeholder 2">
            <a:extLst>
              <a:ext uri="{FF2B5EF4-FFF2-40B4-BE49-F238E27FC236}">
                <a16:creationId xmlns:a16="http://schemas.microsoft.com/office/drawing/2014/main" id="{5EF80AC9-68DC-5191-59F6-85EF720728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hr-HR" altLang="sr-Latn-RS" sz="2200"/>
              <a:t>Zahtjev za izravnu naplatu</a:t>
            </a:r>
          </a:p>
        </p:txBody>
      </p:sp>
      <p:sp>
        <p:nvSpPr>
          <p:cNvPr id="28678" name="Text Placeholder 2">
            <a:extLst>
              <a:ext uri="{FF2B5EF4-FFF2-40B4-BE49-F238E27FC236}">
                <a16:creationId xmlns:a16="http://schemas.microsoft.com/office/drawing/2014/main" id="{2B23B16E-C27A-A656-BA2A-6A4006222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hr-HR" altLang="sr-Latn-RS" sz="2200"/>
              <a:t>Zahtjev za naplatu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D57E44C7-F375-5379-A9E4-4B98FC7F2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A01CC-B3F6-3A70-0624-89FD63BC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marL="0" indent="0"/>
            <a:r>
              <a:rPr lang="hr-HR" altLang="sr-Latn-RS" b="1">
                <a:latin typeface="Arial" panose="020B0604020202020204" pitchFamily="34" charset="0"/>
                <a:cs typeface="Arial" panose="020B0604020202020204" pitchFamily="34" charset="0"/>
              </a:rPr>
              <a:t>Zahtjev za (izravnu) naplatu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dostavlja se u Finu u izvorniku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popunjen jasno i čitko rukom ili mehaničkim sredstvom pisanja, a na zahtjevu se ne smije ništa brisati ni precrtavati</a:t>
            </a:r>
          </a:p>
          <a:p>
            <a:pPr marL="0" indent="0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potrebno naznačiti podatke o ovrhovoditelju i ovršeniku te punomoćeniku (ako ga ima)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potrebno naznačiti podatak o računu specifične namjene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potrebno zaokružiti temeljem koje ovršne isprave se zahtjeva (izravna) naplata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potrebno naznačiti zahtjeva li se naplata u cijelosti ili djelomično-&gt; specifikacija naplate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potrebno naznačiti zahtjeva li se naplata troška kao i kamate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potrebno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naznačiti je li osnova za plaćanje dostavljena radi naplate na teret više solidarnih ovršenika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hr-HR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93D78C67-A950-D93B-B02B-44B8AC9F2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63D9C66D-F26D-C276-5132-B85736F2A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primitku osnove za plaćanje Fina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utvrđuje mogućnost njezina izvršenja prema propisu kojim je uređena osnova za plaćanje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-&gt; u slučaju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nemogućnost izvršenja osnova za plaćanje vraća se donositelju odnosno podnositelju uz obrazloženje razloga vraćanja -&gt; čl. 15. Pravilnika o načinu i postupku provedbe ovrhe na novčanim sredstvima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pisuje u Očevidnik redoslijeda osnova za plaćanje prema trenutku (datum, sat i minuta) primitka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daje nalog za izvršenje osnove za plaćanje onim redoslijedom kojim su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osnove za plaćanje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upisane u Očevidnik, ako drugim zakonom nije drugačije propisan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  <a:p>
            <a:endParaRPr lang="hr-HR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9432FE4-48E3-6DF2-A0E1-3F445B4E0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67E4C-0AFA-8D58-B1EF-6820E80A4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Postupak izvršavanja osnove za plaćanje:</a:t>
            </a:r>
          </a:p>
          <a:p>
            <a:pPr marL="0" indent="0" algn="just"/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d 3. kolovoza 2017. godine, ovrha na novčanim sredstvima ovršenika se provodi s rokom zapljene od 60 dana, osim iznimno kada se radi o osnovama temeljem posebnih propisa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Fina postupa temeljem osnove za plaćanje na način i u opsegu kako je osnovom za plaćanje naloženo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hr-H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>
            <a:extLst>
              <a:ext uri="{FF2B5EF4-FFF2-40B4-BE49-F238E27FC236}">
                <a16:creationId xmlns:a16="http://schemas.microsoft.com/office/drawing/2014/main" id="{E0E24ADB-D4CE-6F87-09B2-2FC74A59C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 b="0">
                <a:latin typeface="Arial" panose="020B0604020202020204" pitchFamily="34" charset="0"/>
                <a:cs typeface="Arial" panose="020B0604020202020204" pitchFamily="34" charset="0"/>
              </a:rPr>
              <a:t>PROPISI</a:t>
            </a:r>
          </a:p>
        </p:txBody>
      </p:sp>
      <p:sp>
        <p:nvSpPr>
          <p:cNvPr id="5123" name="Rezervirano mjesto sadržaja 2">
            <a:extLst>
              <a:ext uri="{FF2B5EF4-FFF2-40B4-BE49-F238E27FC236}">
                <a16:creationId xmlns:a16="http://schemas.microsoft.com/office/drawing/2014/main" id="{7472EB56-90E2-721E-8338-0753DA38C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722438"/>
            <a:ext cx="8629650" cy="4992687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altLang="sr-Latn-RS">
                <a:latin typeface="Arial" panose="020B0604020202020204" pitchFamily="34" charset="0"/>
                <a:cs typeface="Arial" panose="020B0604020202020204" pitchFamily="34" charset="0"/>
              </a:rPr>
              <a:t>Ovršni zakon (NN  112/12, 25/13, 25/13, 93/14, 55/16, 73/17, 131/20)</a:t>
            </a:r>
          </a:p>
          <a:p>
            <a:pPr algn="just"/>
            <a:endParaRPr lang="pl-PL" altLang="sr-Latn-R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sr-Latn-RS">
                <a:latin typeface="Arial" panose="020B0604020202020204" pitchFamily="34" charset="0"/>
                <a:cs typeface="Arial" panose="020B0604020202020204" pitchFamily="34" charset="0"/>
              </a:rPr>
              <a:t>Pravilnik o obliku i sadržaju zahtjeva za izravnu naplatu (NN 82/17)</a:t>
            </a:r>
            <a:endParaRPr lang="pl-PL" altLang="sr-Latn-RS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altLang="sr-Latn-RS">
                <a:latin typeface="Arial" panose="020B0604020202020204" pitchFamily="34" charset="0"/>
                <a:cs typeface="Arial" panose="020B0604020202020204" pitchFamily="34" charset="0"/>
              </a:rPr>
              <a:t>Pravilnik o obrascima u ovršnom postupku, načinu elektroničke komunikacije između sudionika i načinu dodjele predmeta u rad javnom bilježniku (NN 43/21, 94/21)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altLang="sr-Latn-RS" b="1"/>
          </a:p>
          <a:p>
            <a:pPr algn="just"/>
            <a:endParaRPr lang="hr-HR" altLang="sr-Latn-RS" b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8833010B-79C0-DBA6-D247-5FB8A04E8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350838"/>
            <a:ext cx="8737600" cy="609600"/>
          </a:xfrm>
        </p:spPr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ED4F9-3144-A095-88AF-421AED4B3B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960438"/>
            <a:ext cx="8629650" cy="5754687"/>
          </a:xfrm>
        </p:spPr>
        <p:txBody>
          <a:bodyPr/>
          <a:lstStyle/>
          <a:p>
            <a:pPr marL="0" indent="0" algn="just"/>
            <a:r>
              <a:rPr lang="hr-HR" altLang="sr-Latn-RS" b="1">
                <a:latin typeface="Arial" panose="020B0604020202020204" pitchFamily="34" charset="0"/>
                <a:cs typeface="Arial" panose="020B0604020202020204" pitchFamily="34" charset="0"/>
              </a:rPr>
              <a:t>Suglasnost ovršenika za prijenos zaplijenjenih sredstava prije proteka zakonskog roka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daje ovršenik za osnovu za plaćanje upisanu u Očevidnik prije   </a:t>
            </a:r>
          </a:p>
          <a:p>
            <a:pPr marL="0" indent="0" algn="just"/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   proteka zakonskog roka (rok 60 dana)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na propisanom obrascu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prilog Pravilnika o načinu i postupku provedbe ovrhe na novčanim sredstvima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ovršenik obavezno treba predočiti osobnu iskaznicu kojom dokazuje svoj identitet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odnosi se i na preostali nenaplaćeni dug koji u trenutku davanja </a:t>
            </a:r>
          </a:p>
          <a:p>
            <a:pPr marL="0" indent="0" algn="just"/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  suglasnosti nije naplaćen po osnovi za plaćanje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odnosi se na sve nenaplaćene zahtjeve, osim ako je na suglasnosti oršenik izričito naznačio na koji zahtjev se suglasnost odnosi</a:t>
            </a:r>
          </a:p>
          <a:p>
            <a:pPr marL="0" indent="0"/>
            <a:endParaRPr lang="hr-HR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A2DA750A-A0AF-20E9-07E5-67F1E10AC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C34037-DD7A-945A-2963-50B070302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Nemogućnost izvršenja osnove za plaćanje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ovršenik je fizička osoba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tražbina iz osnove ne namiri u roku od tri godine od dana primitka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nije bilo nikakvih naplata posljednjih šest mjeseci uzastopno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osnova odnosi na više ovršenika – s izvršavanjem se prestaje samo u odnosu na onog ovršenika iz osnove koji zadovoljava propisane uvjete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iznimno (ne prestaje s izvršenjem):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ovrha provodi radi namirenja tražbine zakonskog uzdržavanja djeteta 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radi o mjerama osiguranja iz kaznenog postupka. </a:t>
            </a:r>
          </a:p>
          <a:p>
            <a:pPr marL="0" indent="0"/>
            <a:endParaRPr lang="hr-HR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9360844F-C601-C0D2-A335-67C0BA60A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FDE4B-5A91-CF14-AAB9-62916B4AC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marL="0" indent="0" algn="just"/>
            <a:r>
              <a:rPr lang="hr-HR" altLang="sr-Latn-RS" b="1">
                <a:latin typeface="Arial" panose="020B0604020202020204" pitchFamily="34" charset="0"/>
                <a:cs typeface="Arial" panose="020B0604020202020204" pitchFamily="34" charset="0"/>
              </a:rPr>
              <a:t>Predujam naknade za provedbu osnove za plaćanje 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usk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lađe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nje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 s odredbom članka 14. Ovršnog zakona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trošak ovrhe prethodno snosi ovrhovoditelj, a konačno ovršenik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vrhovoditelj je dužan predujmiti iznos propisane naknade za provedbu osnove za plaćanje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–&gt; iznos predujmljene naknade upisuje se u Očevidnik na teret ovršenika iz osnove za plaćanje, a u korist ovrhovoditelja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ko 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se i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znos predujma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ne uplati </a:t>
            </a:r>
            <a:r>
              <a:rPr lang="vi-VN" altLang="sr-Latn-RS">
                <a:latin typeface="Arial" panose="020B0604020202020204" pitchFamily="34" charset="0"/>
                <a:cs typeface="Arial" panose="020B0604020202020204" pitchFamily="34" charset="0"/>
              </a:rPr>
              <a:t>Fina neće upisati osnovu za plaćanje u Očevidnik niti poduzimati radnje po osnovi za plaćanje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ako se osnovom za plaćanje istovremeno zahtjeva naplata u odnosu na dva ili više ovršenika iz osnove, naknada za provedbu osnove za plaćanje se predujmljuje u jednom iznosu prema VPS-u iz osnove za plaćanje, neovisno o broju ovršenika iz osnove </a:t>
            </a:r>
          </a:p>
          <a:p>
            <a:pPr marL="0" indent="0"/>
            <a:endParaRPr lang="hr-HR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A62EAFD-06B3-C2E5-D5BA-253A8F8F1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7354B1E3-8925-2F68-8B3A-2A1C8E83B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iznimke -&gt; ovrhovoditelj nije dužan predujmiti naknadu ako se ovrha provodi: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naplate tražbine po osnovi zakonskog uzdržavanja djeteta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naplate tražbine po osnovi privremenog uzdržavanja,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radi naplate tražbine po osnovi neisplaćene plaće, naknade plaće ili otpremnine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naplate tražbina Republike Hrvatske te tražbina s osnove poreza, doprinosa i drugih javnih davanja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naplate novčane kazne, oduzete imovinske koristi i troškova u prekršajnom i kaznenom postupku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izvršenja rješenja o ovrsi i rješenja o osiguranju koje se ne odnosi na tražbine iz točaka 1 do 5. te 9. i 10 ovog stavka, kada sud koji je donio rješenje Fini izričito naloži provedbu osnove za plaćanje bez predujmljivanja naknade za provedbu osnove za plaćanje</a:t>
            </a:r>
          </a:p>
          <a:p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8E5E41E7-25C5-BA53-266F-007E0F7C1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60B41B56-85A7-A0B4-ECED-A4F35DA83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iznimke -&gt; ovrhovoditelj nije dužan predujmiti naknadu ako se ovrha provodi: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izvršenja mjera osiguranja iz kaznenog, prekršajnog ili poreznog postupka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naplate tražbine u korist Fine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naplate novčane kazne izrečene izvršnim rješenjem HNBa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radi izvršenja odluke Jedinstvenog sanacijskog odbora o izricanju novčane kazne i periodičnih penala</a:t>
            </a:r>
          </a:p>
          <a:p>
            <a:endParaRPr lang="hr-HR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D8361039-BE48-1CC5-6C04-A1EF276BE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5139D-6706-CB38-63B5-63AFD163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38" y="1646238"/>
            <a:ext cx="8629650" cy="50688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za potrebe predujmljivanja naknade koristiti a</a:t>
            </a:r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</a:rPr>
              <a:t>plikaciju za generiranje PNB primatelja koja je dostupna na internet stranici:</a:t>
            </a:r>
          </a:p>
          <a:p>
            <a:pPr algn="just"/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     http://predujam.fina.hr</a:t>
            </a:r>
            <a:endParaRPr lang="pl-PL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</a:rPr>
              <a:t>za potrebe sklapanja Sporazuma o načinu predujmljivanja naknade za provedbu osnove za plaćanje obratiti se na adresu:</a:t>
            </a:r>
          </a:p>
          <a:p>
            <a:pPr algn="just"/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   sporazumi@fina.hr</a:t>
            </a:r>
            <a:endParaRPr lang="pl-PL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</a:rPr>
              <a:t>Zahtjev za povrat uplaćenog predujma podnosi se na adresu: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</a:rPr>
              <a:t>Financijska agencija, Sektor financijskog i strateškog upravljanja, Služba financija i računovodstva, Ulica grada Vukovara 70, 10000 Zagreb</a:t>
            </a:r>
          </a:p>
          <a:p>
            <a:endParaRPr lang="hr-HR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F11C5821-2FD4-3FC5-FA2D-77FF91311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8" y="579438"/>
            <a:ext cx="8737600" cy="457200"/>
          </a:xfrm>
        </p:spPr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Ovrha na novčanim sredstvima ovršenika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6E4E6-A49B-E60A-889C-C463919B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113" y="1189038"/>
            <a:ext cx="9144000" cy="5526087"/>
          </a:xfrm>
        </p:spPr>
        <p:txBody>
          <a:bodyPr/>
          <a:lstStyle/>
          <a:p>
            <a:pPr marL="0" indent="0" algn="just">
              <a:buFontTx/>
              <a:buNone/>
            </a:pP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Čuvanje i pohrana podataka (čl.21. ZPONS)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Fina je dužna čuvati osnovu za plaćanje tri godine: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od dana kada je tražbina naplaćena u cijelosti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od dana kada je Fina prestala provoditi ovrhu radi obustave odnosno na zahtjev ovrhovoditelja (opoziv)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od dana kada je Fina prestala provoditi ovrhu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na temelju posebnog propisa kojim se uređuje prestanak provedbe ovrhe u odnosu na pojedinu osnovu za plaćanje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ovrhovoditelj ili ovršenik (kada je na to ovlašten temeljem zakona) može u roku tri godine zatražiti vraćanje osnove za plaćanje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se osnova za plaćanje ne vrati – Fina je može uništiti osim: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ako su temeljem osnove zaplijenjena sredstva</a:t>
            </a:r>
          </a:p>
          <a:p>
            <a:pPr marL="0" indent="0" algn="just">
              <a:buFont typeface="Wingdings" panose="05000000000000000000" pitchFamily="2" charset="2"/>
              <a:buChar char="ü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koja glasi na teret više ovršenika dok god nisu za sve ovršenike nastupili uvjeti za uništenje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slov 1">
            <a:extLst>
              <a:ext uri="{FF2B5EF4-FFF2-40B4-BE49-F238E27FC236}">
                <a16:creationId xmlns:a16="http://schemas.microsoft.com/office/drawing/2014/main" id="{C11AF1BC-0A51-C76F-63B8-E1B1BCED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9939" name="Rezervirano mjesto sadržaja 2">
            <a:extLst>
              <a:ext uri="{FF2B5EF4-FFF2-40B4-BE49-F238E27FC236}">
                <a16:creationId xmlns:a16="http://schemas.microsoft.com/office/drawing/2014/main" id="{432AD2BA-D92C-2E0B-6A7D-AE3F6C087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r-HR" altLang="en-US" b="1"/>
              <a:t>Zahvaljujem na pozornosti! </a:t>
            </a:r>
          </a:p>
          <a:p>
            <a:endParaRPr lang="en-US" altLang="en-US"/>
          </a:p>
        </p:txBody>
      </p:sp>
      <p:pic>
        <p:nvPicPr>
          <p:cNvPr id="39940" name="Picture 2">
            <a:extLst>
              <a:ext uri="{FF2B5EF4-FFF2-40B4-BE49-F238E27FC236}">
                <a16:creationId xmlns:a16="http://schemas.microsoft.com/office/drawing/2014/main" id="{C156FAF0-3BC9-8534-5411-1ECF7B13E7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3094038"/>
            <a:ext cx="1536700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>
            <a:extLst>
              <a:ext uri="{FF2B5EF4-FFF2-40B4-BE49-F238E27FC236}">
                <a16:creationId xmlns:a16="http://schemas.microsoft.com/office/drawing/2014/main" id="{B1A1D09F-56AC-A23E-383E-8EBF704B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2800">
                <a:latin typeface="Arial" panose="020B0604020202020204" pitchFamily="34" charset="0"/>
                <a:cs typeface="Arial" panose="020B0604020202020204" pitchFamily="34" charset="0"/>
              </a:rPr>
              <a:t>Prijedlog za ovrhu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zervirano mjesto sadržaja 2">
            <a:extLst>
              <a:ext uri="{FF2B5EF4-FFF2-40B4-BE49-F238E27FC236}">
                <a16:creationId xmlns:a16="http://schemas.microsoft.com/office/drawing/2014/main" id="{BD4A1740-0F6F-024F-8FBD-4BF4F878C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4838" y="2713038"/>
            <a:ext cx="4238625" cy="4002087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Na temelju ovršne isprave</a:t>
            </a:r>
          </a:p>
          <a:p>
            <a:pPr marL="0" indent="0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od 15. rujna 2021. godine</a:t>
            </a:r>
          </a:p>
          <a:p>
            <a:pPr marL="0" indent="0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podnosi se nadležnom sudu</a:t>
            </a:r>
          </a:p>
          <a:p>
            <a:pPr marL="0" indent="0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na propisanom obrascu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8" name="Rezervirano mjesto sadržaja 3">
            <a:extLst>
              <a:ext uri="{FF2B5EF4-FFF2-40B4-BE49-F238E27FC236}">
                <a16:creationId xmlns:a16="http://schemas.microsoft.com/office/drawing/2014/main" id="{186A68B2-1285-A635-21F9-05545EB392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64113" y="2708275"/>
            <a:ext cx="4616450" cy="4002088"/>
          </a:xfrm>
        </p:spPr>
        <p:txBody>
          <a:bodyPr/>
          <a:lstStyle/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Na temelju vjerodostojne isprave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od 15. rujna 2021. g - Odluka o ispunjenju tehničkih uvjeta za elektroničku komunikaciju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općinskom sudu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-&gt; prema prebivalištu/sjedištu ovršenika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na propisanom obrascu</a:t>
            </a:r>
          </a:p>
          <a:p>
            <a:pPr marL="0" indent="0" algn="just">
              <a:buFont typeface="Wingdings" panose="05000000000000000000" pitchFamily="2" charset="2"/>
              <a:buChar char="Ø"/>
            </a:pPr>
            <a:r>
              <a:rPr lang="pl-PL" altLang="en-US">
                <a:latin typeface="Arial" panose="020B0604020202020204" pitchFamily="34" charset="0"/>
                <a:cs typeface="Arial" panose="020B0604020202020204" pitchFamily="34" charset="0"/>
              </a:rPr>
              <a:t>  elektroničkim putem </a:t>
            </a:r>
          </a:p>
          <a:p>
            <a:pPr marL="0" indent="0" algn="just"/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Iznimno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fizička osoba može prijedlog fizički dostaviti na propisanom obrascu poslovnoj jedinici Fine </a:t>
            </a:r>
            <a:endParaRPr lang="en-US" altLang="en-US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9" name="Zaobljeni pravokutnik 4">
            <a:extLst>
              <a:ext uri="{FF2B5EF4-FFF2-40B4-BE49-F238E27FC236}">
                <a16:creationId xmlns:a16="http://schemas.microsoft.com/office/drawing/2014/main" id="{95A70C46-029E-70B3-66BD-9E5901FC39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8713" y="1570038"/>
            <a:ext cx="2590800" cy="533400"/>
          </a:xfrm>
          <a:prstGeom prst="roundRect">
            <a:avLst>
              <a:gd name="adj" fmla="val 16667"/>
            </a:avLst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</a:pPr>
            <a:r>
              <a:rPr lang="hr-HR" altLang="sr-Latn-RS"/>
              <a:t>Prijedlog za ovrhu</a:t>
            </a:r>
            <a:endParaRPr lang="en-US" altLang="en-US"/>
          </a:p>
        </p:txBody>
      </p:sp>
      <p:cxnSp>
        <p:nvCxnSpPr>
          <p:cNvPr id="6150" name="Ravni poveznik sa strelicom 6">
            <a:extLst>
              <a:ext uri="{FF2B5EF4-FFF2-40B4-BE49-F238E27FC236}">
                <a16:creationId xmlns:a16="http://schemas.microsoft.com/office/drawing/2014/main" id="{F4119FF1-9C61-6F18-7530-FF32D14C0A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54713" y="2332038"/>
            <a:ext cx="3810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1" name="Ravni poveznik sa strelicom 8">
            <a:extLst>
              <a:ext uri="{FF2B5EF4-FFF2-40B4-BE49-F238E27FC236}">
                <a16:creationId xmlns:a16="http://schemas.microsoft.com/office/drawing/2014/main" id="{996A12F3-6ACB-CEC2-815F-8655C9034DE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287713" y="2332038"/>
            <a:ext cx="60960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>
            <a:extLst>
              <a:ext uri="{FF2B5EF4-FFF2-40B4-BE49-F238E27FC236}">
                <a16:creationId xmlns:a16="http://schemas.microsoft.com/office/drawing/2014/main" id="{ACFD100E-EBBF-2426-1A45-063689C3E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1" name="Rezervirano mjesto sadržaja 2">
            <a:extLst>
              <a:ext uri="{FF2B5EF4-FFF2-40B4-BE49-F238E27FC236}">
                <a16:creationId xmlns:a16="http://schemas.microsoft.com/office/drawing/2014/main" id="{C1170793-928F-78F9-A68A-57F5FC0ED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Prijedlog za ovrhu na temelju vjerodostojne isprave podnosi se putem a</a:t>
            </a:r>
            <a:r>
              <a:rPr lang="en-US" altLang="sr-Latn-RS">
                <a:latin typeface="Arial" panose="020B0604020202020204" pitchFamily="34" charset="0"/>
                <a:cs typeface="Arial" panose="020B0604020202020204" pitchFamily="34" charset="0"/>
              </a:rPr>
              <a:t>plikativnog sustava (e-Ovrhe)</a:t>
            </a: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altLang="sr-Latn-R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https://e-ovrhe.pravosudje.hr/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Za prijavu i korištenje aplikativnog sustava e-Ovrhe potrebno je: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imati pristup računalu sa stabilnom internetskom vezom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prijaviti se vjerodajnicom značajne ili visoke razine sigurnost Nacionalnog identifikacijskog i autentifikacijskog sustava, platforma e-Građani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imati odgovarajući potpisni certifikat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sr-Latn-RS">
                <a:latin typeface="Arial" panose="020B0604020202020204" pitchFamily="34" charset="0"/>
                <a:cs typeface="Arial" panose="020B0604020202020204" pitchFamily="34" charset="0"/>
              </a:rPr>
              <a:t>biti sudionik e-Komunikacije</a:t>
            </a:r>
          </a:p>
          <a:p>
            <a:endParaRPr lang="en-US" altLang="sr-Latn-R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>
            <a:extLst>
              <a:ext uri="{FF2B5EF4-FFF2-40B4-BE49-F238E27FC236}">
                <a16:creationId xmlns:a16="http://schemas.microsoft.com/office/drawing/2014/main" id="{8DF90205-AF6B-37AA-F8E6-603930BC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E356E6-2241-945C-150E-21C1FC16D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Korisnik može pristupiti aplikativnom sustavu: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osobno, za svoje osobne ime ili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 ime nekog drugog subjekta za koji je u e-Ovlaštenjima evidentirano da u njegovo ime korisnik ima pravo raditi</a:t>
            </a:r>
          </a:p>
          <a:p>
            <a:pPr algn="just"/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Aplikativni sustav omogućava: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podnošenje prijedloga za ovrhu na temelju vjerodostojne isprave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praćenje statusa predmeta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pribavljanje potvrd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pravomoćnosti i ovršnosti rješenja o ovrsi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slanje rješenja o ovrsi na provedbu Fini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>
            <a:extLst>
              <a:ext uri="{FF2B5EF4-FFF2-40B4-BE49-F238E27FC236}">
                <a16:creationId xmlns:a16="http://schemas.microsoft.com/office/drawing/2014/main" id="{0BBF49A0-3E42-6467-3F03-36E3F6F7B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Rezervirano mjesto sadržaja 2">
            <a:extLst>
              <a:ext uri="{FF2B5EF4-FFF2-40B4-BE49-F238E27FC236}">
                <a16:creationId xmlns:a16="http://schemas.microsoft.com/office/drawing/2014/main" id="{5B174FA0-6829-C8E6-9C39-4AFFD6EC1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Proces slanja prijedloga za ovrhu sastoji se od: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unosa podataka u sustav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generiranja PDF dokumenta prijedloga na temelju unesenih podataka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potpisivanja PDF dokumenta kvalificiranim elektroničkim potpisom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slanja prijedloga na sud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redmet se od strane općinskih sudova automatski povjerava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u rad javnim bilježnicima kao povjerenicima suda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ravnomjerno, po abecednom redu njihovih prezimena 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prema pravilima o službenom području i sjedištu javnih bilježnika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>
            <a:extLst>
              <a:ext uri="{FF2B5EF4-FFF2-40B4-BE49-F238E27FC236}">
                <a16:creationId xmlns:a16="http://schemas.microsoft.com/office/drawing/2014/main" id="{4AB9731F-34BD-DDFE-E855-35CC95EF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092E2B-91D3-474C-2C5E-C721DCE2A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ovrhovoditelju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/ovršeniku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Potrebno je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odabrati o kakvoj vrsti osobe se radi, jer se sukladno tome prilagođavaju polja za unos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stalo 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redstavlja određene oblike udruživanja koji nemaju stranačku sposobnost (nisu fizičke ili pravne osobe), no koji imaju mogućnost sudjelovanja u postupku na temelju posebnog propisa ili dopuštenja suda, npr. suvlasnici stambene zgrade za sredstva zajedničke pričuve).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altLang="en-US"/>
          </a:p>
        </p:txBody>
      </p:sp>
      <p:sp>
        <p:nvSpPr>
          <p:cNvPr id="10244" name="Elipsa 3">
            <a:extLst>
              <a:ext uri="{FF2B5EF4-FFF2-40B4-BE49-F238E27FC236}">
                <a16:creationId xmlns:a16="http://schemas.microsoft.com/office/drawing/2014/main" id="{AF51CF02-7B50-C8CD-146B-8E7845093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3322638"/>
            <a:ext cx="2438400" cy="12192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Ovrhovoditelj/ovršenik - </a:t>
            </a:r>
            <a:r>
              <a:rPr lang="vi-VN" altLang="en-US"/>
              <a:t>fizičk</a:t>
            </a:r>
            <a:r>
              <a:rPr lang="hr-HR" altLang="en-US"/>
              <a:t>a</a:t>
            </a:r>
            <a:r>
              <a:rPr lang="vi-VN" altLang="en-US"/>
              <a:t> osob</a:t>
            </a:r>
            <a:r>
              <a:rPr lang="hr-HR" altLang="en-US"/>
              <a:t>a</a:t>
            </a:r>
            <a:endParaRPr lang="en-US" altLang="en-US"/>
          </a:p>
        </p:txBody>
      </p:sp>
      <p:sp>
        <p:nvSpPr>
          <p:cNvPr id="10245" name="Elipsa 4">
            <a:extLst>
              <a:ext uri="{FF2B5EF4-FFF2-40B4-BE49-F238E27FC236}">
                <a16:creationId xmlns:a16="http://schemas.microsoft.com/office/drawing/2014/main" id="{43FAB41F-99AE-37F3-AE0E-5AD488D0F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3322638"/>
            <a:ext cx="2743200" cy="12192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Ovrhovoditelj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hr-HR" altLang="en-US"/>
              <a:t>/ovršenik - </a:t>
            </a:r>
            <a:r>
              <a:rPr lang="vi-VN" altLang="en-US"/>
              <a:t>pravn</a:t>
            </a:r>
            <a:r>
              <a:rPr lang="hr-HR" altLang="en-US"/>
              <a:t>a</a:t>
            </a:r>
            <a:r>
              <a:rPr lang="vi-VN" altLang="en-US"/>
              <a:t> osob</a:t>
            </a:r>
            <a:r>
              <a:rPr lang="hr-HR" altLang="en-US"/>
              <a:t>a</a:t>
            </a:r>
            <a:r>
              <a:rPr lang="vi-VN" altLang="en-US"/>
              <a:t> </a:t>
            </a:r>
            <a:endParaRPr lang="en-US" altLang="en-US"/>
          </a:p>
        </p:txBody>
      </p:sp>
      <p:sp>
        <p:nvSpPr>
          <p:cNvPr id="10246" name="Elipsa 5">
            <a:extLst>
              <a:ext uri="{FF2B5EF4-FFF2-40B4-BE49-F238E27FC236}">
                <a16:creationId xmlns:a16="http://schemas.microsoft.com/office/drawing/2014/main" id="{37D49793-B1A2-0475-44AD-FA23D8CD73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4313" y="3322638"/>
            <a:ext cx="2895600" cy="12192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hr-HR" altLang="en-US"/>
              <a:t>Ovrhovoditelj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hr-HR" altLang="en-US"/>
              <a:t>/ovršenik –</a:t>
            </a:r>
          </a:p>
          <a:p>
            <a:pPr algn="ctr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hr-HR" altLang="en-US"/>
              <a:t>ostalo</a:t>
            </a: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>
            <a:extLst>
              <a:ext uri="{FF2B5EF4-FFF2-40B4-BE49-F238E27FC236}">
                <a16:creationId xmlns:a16="http://schemas.microsoft.com/office/drawing/2014/main" id="{79B947BB-7BB6-A4E4-8AD7-9B436CB8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en-US" sz="2800" b="0">
                <a:latin typeface="Arial" panose="020B0604020202020204" pitchFamily="34" charset="0"/>
                <a:cs typeface="Arial" panose="020B0604020202020204" pitchFamily="34" charset="0"/>
              </a:rPr>
              <a:t>e-Ovrha – kreiranje prijedloga za ovrhu</a:t>
            </a:r>
            <a:endParaRPr lang="en-US" altLang="en-US" sz="28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EEDFE2B-4F1C-1D80-8C23-29CD8DAA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74838"/>
            <a:ext cx="8629650" cy="4840287"/>
          </a:xfrm>
        </p:spPr>
        <p:txBody>
          <a:bodyPr/>
          <a:lstStyle/>
          <a:p>
            <a:pPr marL="0" indent="0" algn="just"/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Unos podataka o o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vrhovoditelju/o</a:t>
            </a:r>
            <a:r>
              <a:rPr lang="vi-VN" altLang="en-US" b="1">
                <a:latin typeface="Arial" panose="020B0604020202020204" pitchFamily="34" charset="0"/>
                <a:cs typeface="Arial" panose="020B0604020202020204" pitchFamily="34" charset="0"/>
              </a:rPr>
              <a:t>vr</a:t>
            </a:r>
            <a:r>
              <a:rPr lang="hr-HR" altLang="en-US" b="1">
                <a:latin typeface="Arial" panose="020B0604020202020204" pitchFamily="34" charset="0"/>
                <a:cs typeface="Arial" panose="020B0604020202020204" pitchFamily="34" charset="0"/>
              </a:rPr>
              <a:t>šeniku 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potrebno je paziti na upis imena i prezimena odnosno naziva i tvrtke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naime, 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ime i prezime odnosno naziv o</a:t>
            </a: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vrhovoditelja/o</a:t>
            </a:r>
            <a:r>
              <a:rPr lang="vi-VN" altLang="en-US">
                <a:latin typeface="Arial" panose="020B0604020202020204" pitchFamily="34" charset="0"/>
                <a:cs typeface="Arial" panose="020B0604020202020204" pitchFamily="34" charset="0"/>
              </a:rPr>
              <a:t>vršenika treba odgovarati podatku o imenu i prezimenu odnosno nazivu kako je isto upisano, prema podatku o osobnom identifikacijskom broju, od strane nadležnog tijela koje je temeljem zakona koji uređuje osobni identifikacijski broj nadležno za postupak dodjeljivanja osobnog identifikacijskog broja i za vođenje evidencije o osobnim identifikacijskim brojevima.</a:t>
            </a:r>
            <a:endParaRPr lang="hr-HR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Char char="•"/>
            </a:pPr>
            <a:r>
              <a:rPr lang="hr-HR" altLang="en-US">
                <a:latin typeface="Arial" panose="020B0604020202020204" pitchFamily="34" charset="0"/>
                <a:cs typeface="Arial" panose="020B0604020202020204" pitchFamily="34" charset="0"/>
              </a:rPr>
              <a:t>potrebno je upisati OIB -&gt; ako je ovrhovoditelj strana pravna ili fizička osoba, obavezno treba biti upisan OIOB koje je toj osobi dodijelilo Ministarstvo financija, Porezna uprava. </a:t>
            </a:r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/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/>
          </a:p>
          <a:p>
            <a:pPr marL="0" indent="0" algn="just">
              <a:buFont typeface="Arial" panose="020B0604020202020204" pitchFamily="34" charset="0"/>
              <a:buChar char="•"/>
            </a:pPr>
            <a:endParaRPr lang="hr-HR" altLang="en-US"/>
          </a:p>
          <a:p>
            <a:pPr marL="0" indent="0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Demi"/>
        <a:ea typeface="Arial Unicode MS"/>
        <a:cs typeface="Arial Unicode MS"/>
      </a:majorFont>
      <a:minorFont>
        <a:latin typeface="Franklin Gothic Book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Franklin Gothic Demi"/>
        <a:ea typeface="Arial Unicode MS"/>
        <a:cs typeface="Arial Unicode MS"/>
      </a:majorFont>
      <a:minorFont>
        <a:latin typeface="Franklin Gothic Book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1402</TotalTime>
  <Words>3540</Words>
  <Application>Microsoft Office PowerPoint</Application>
  <PresentationFormat>Custom</PresentationFormat>
  <Paragraphs>286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MS PGothic</vt:lpstr>
      <vt:lpstr>Franklin Gothic Demi</vt:lpstr>
      <vt:lpstr>Arial Unicode MS</vt:lpstr>
      <vt:lpstr>Times New Roman</vt:lpstr>
      <vt:lpstr>Franklin Gothic Book</vt:lpstr>
      <vt:lpstr>Tahoma</vt:lpstr>
      <vt:lpstr>Wingdings</vt:lpstr>
      <vt:lpstr>Office Theme</vt:lpstr>
      <vt:lpstr>1_Office Theme</vt:lpstr>
      <vt:lpstr>Provedba ovrhe na novčanim sredstvima ovršenika</vt:lpstr>
      <vt:lpstr>PROPISI</vt:lpstr>
      <vt:lpstr>PROPISI</vt:lpstr>
      <vt:lpstr>Prijedlog za ovrhu</vt:lpstr>
      <vt:lpstr>e-Ovrha</vt:lpstr>
      <vt:lpstr>e-Ovrha</vt:lpstr>
      <vt:lpstr>e-Ovrha</vt:lpstr>
      <vt:lpstr>e-Ovrha – kreiranje prijedloga za ovrhu</vt:lpstr>
      <vt:lpstr>e-Ovrha – kreiranje prijedloga za ovrhu</vt:lpstr>
      <vt:lpstr>e-Ovrha – kreiranje prijedloga za ovrhu</vt:lpstr>
      <vt:lpstr>e-Ovrha – kreiranje prijedloga za ovrhu</vt:lpstr>
      <vt:lpstr>e-Ovrha – kreiranje prijedloga za ovrhu</vt:lpstr>
      <vt:lpstr>e-Ovrha – kreiranje prijedloga za ovrhu</vt:lpstr>
      <vt:lpstr>e-Ovrha – kreiranje prijedloga za ovrhu</vt:lpstr>
      <vt:lpstr>Prijedog za ovrhu na temelju vjerodostojne isprave - predaja putem Fine</vt:lpstr>
      <vt:lpstr>Prijedog za ovrhu na temelju vjerodostojne isprave - predaja putem Fine</vt:lpstr>
      <vt:lpstr>e-Ovrha i uspješna prisilna naplata </vt:lpstr>
      <vt:lpstr>e-Ovrha i uspješna prisilna naplata 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Ovrha na novčanim sredstvima ovršenika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Ivana Mioc</dc:creator>
  <cp:lastModifiedBy>Igor Skrgatic</cp:lastModifiedBy>
  <cp:revision>119</cp:revision>
  <cp:lastPrinted>2021-12-02T13:46:37Z</cp:lastPrinted>
  <dcterms:created xsi:type="dcterms:W3CDTF">2008-01-28T14:47:59Z</dcterms:created>
  <dcterms:modified xsi:type="dcterms:W3CDTF">2023-04-18T10:46:07Z</dcterms:modified>
</cp:coreProperties>
</file>